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7"/>
  </p:normalViewPr>
  <p:slideViewPr>
    <p:cSldViewPr snapToGrid="0">
      <p:cViewPr varScale="1">
        <p:scale>
          <a:sx n="141" d="100"/>
          <a:sy n="141" d="100"/>
        </p:scale>
        <p:origin x="80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f38a2bec2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f38a2bec2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f38a2bec2b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f38a2bec2b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f38a2bec2b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f38a2bec2b_1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f38a2bec2b_1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f38a2bec2b_1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38a2bec2b_1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f38a2bec2b_1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38a2bec2b_1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f38a2bec2b_1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f38a2bec2b_1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f38a2bec2b_1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f38a2bec2b_1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f38a2bec2b_1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f38a2bec2b_1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f38a2bec2b_1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f38a2bec2b_1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f38a2bec2b_1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f38a2bec2b_1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f38a2bec2b_1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834196"/>
            <a:ext cx="9144000" cy="321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0" y="319425"/>
            <a:ext cx="9144000" cy="4752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1016025" y="356925"/>
            <a:ext cx="27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</a:rPr>
              <a:t>FLORIDA STATE UNIVERSITY</a:t>
            </a:r>
            <a:endParaRPr>
              <a:solidFill>
                <a:srgbClr val="FFE599"/>
              </a:solidFill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688789" y="1286963"/>
            <a:ext cx="5556300" cy="61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/>
              <a:t>Wireless</a:t>
            </a:r>
            <a:r>
              <a:rPr lang="en" sz="1100"/>
              <a:t> devices that cannot access the FSUSecure Wi-Fi network because they do not support WPA2-Enterprise authentication are permitted to connect to the </a:t>
            </a:r>
            <a:r>
              <a:rPr lang="en" sz="1100" u="sng"/>
              <a:t>insecure</a:t>
            </a:r>
            <a:r>
              <a:rPr lang="en" sz="1100"/>
              <a:t> FSUGuest Wi-Fi network if you register the device’s </a:t>
            </a:r>
            <a:r>
              <a:rPr lang="en" sz="1100" b="1"/>
              <a:t>wireless</a:t>
            </a:r>
            <a:r>
              <a:rPr lang="en" sz="1100"/>
              <a:t> MAC address here. </a:t>
            </a:r>
            <a:endParaRPr sz="1100"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0" y="138351"/>
            <a:ext cx="837351" cy="83735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31700" y="1563875"/>
            <a:ext cx="21012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Device Overview: </a:t>
            </a:r>
            <a:endParaRPr sz="1000" b="1"/>
          </a:p>
        </p:txBody>
      </p:sp>
      <p:sp>
        <p:nvSpPr>
          <p:cNvPr id="66" name="Google Shape;66;p14"/>
          <p:cNvSpPr txBox="1"/>
          <p:nvPr/>
        </p:nvSpPr>
        <p:spPr>
          <a:xfrm>
            <a:off x="7917450" y="862550"/>
            <a:ext cx="974100" cy="264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830"/>
              <a:t>FSUID: </a:t>
            </a:r>
            <a:r>
              <a:rPr lang="en" sz="830" b="1"/>
              <a:t>abc12</a:t>
            </a:r>
            <a:endParaRPr sz="830" b="1"/>
          </a:p>
        </p:txBody>
      </p:sp>
      <p:sp>
        <p:nvSpPr>
          <p:cNvPr id="67" name="Google Shape;67;p14"/>
          <p:cNvSpPr txBox="1"/>
          <p:nvPr/>
        </p:nvSpPr>
        <p:spPr>
          <a:xfrm>
            <a:off x="131700" y="1934088"/>
            <a:ext cx="2101200" cy="307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Registered Devices: </a:t>
            </a:r>
            <a:endParaRPr sz="800"/>
          </a:p>
        </p:txBody>
      </p:sp>
      <p:sp>
        <p:nvSpPr>
          <p:cNvPr id="68" name="Google Shape;68;p14"/>
          <p:cNvSpPr txBox="1"/>
          <p:nvPr/>
        </p:nvSpPr>
        <p:spPr>
          <a:xfrm>
            <a:off x="5355300" y="358875"/>
            <a:ext cx="378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9CB9C"/>
                </a:solidFill>
              </a:rPr>
              <a:t>Information Technology Services</a:t>
            </a:r>
            <a:endParaRPr>
              <a:solidFill>
                <a:srgbClr val="F9CB9C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131700" y="2273425"/>
            <a:ext cx="2101200" cy="276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/>
              <a:t>5 TOTAL DEVICES ALLOWED</a:t>
            </a:r>
            <a:endParaRPr sz="600" b="1"/>
          </a:p>
        </p:txBody>
      </p:sp>
      <p:sp>
        <p:nvSpPr>
          <p:cNvPr id="70" name="Google Shape;70;p14"/>
          <p:cNvSpPr txBox="1"/>
          <p:nvPr/>
        </p:nvSpPr>
        <p:spPr>
          <a:xfrm>
            <a:off x="1016025" y="825525"/>
            <a:ext cx="121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CamReg/ResReg</a:t>
            </a:r>
            <a:endParaRPr sz="1000" b="1"/>
          </a:p>
        </p:txBody>
      </p:sp>
      <p:sp>
        <p:nvSpPr>
          <p:cNvPr id="71" name="Google Shape;71;p14"/>
          <p:cNvSpPr txBox="1"/>
          <p:nvPr/>
        </p:nvSpPr>
        <p:spPr>
          <a:xfrm>
            <a:off x="3164500" y="825525"/>
            <a:ext cx="837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My History</a:t>
            </a:r>
            <a:endParaRPr sz="1000" b="1"/>
          </a:p>
        </p:txBody>
      </p:sp>
      <p:sp>
        <p:nvSpPr>
          <p:cNvPr id="72" name="Google Shape;72;p14"/>
          <p:cNvSpPr txBox="1"/>
          <p:nvPr/>
        </p:nvSpPr>
        <p:spPr>
          <a:xfrm>
            <a:off x="4073625" y="825650"/>
            <a:ext cx="837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Logout</a:t>
            </a:r>
            <a:endParaRPr sz="1000" b="1"/>
          </a:p>
        </p:txBody>
      </p:sp>
      <p:sp>
        <p:nvSpPr>
          <p:cNvPr id="73" name="Google Shape;73;p14"/>
          <p:cNvSpPr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solidFill>
            <a:srgbClr val="BF9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" name="Google Shape;74;p14"/>
          <p:cNvGrpSpPr/>
          <p:nvPr/>
        </p:nvGrpSpPr>
        <p:grpSpPr>
          <a:xfrm>
            <a:off x="2783575" y="3140900"/>
            <a:ext cx="5556300" cy="1238100"/>
            <a:chOff x="2688800" y="2800350"/>
            <a:chExt cx="5556300" cy="1238100"/>
          </a:xfrm>
        </p:grpSpPr>
        <p:sp>
          <p:nvSpPr>
            <p:cNvPr id="75" name="Google Shape;75;p14"/>
            <p:cNvSpPr/>
            <p:nvPr/>
          </p:nvSpPr>
          <p:spPr>
            <a:xfrm>
              <a:off x="2688800" y="2800350"/>
              <a:ext cx="5556300" cy="1238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You can register devices using the form located above. If you need help locating your device’s MAC address, please visit the </a:t>
              </a:r>
              <a:r>
                <a:rPr lang="en" sz="1200">
                  <a:solidFill>
                    <a:srgbClr val="980000"/>
                  </a:solidFill>
                </a:rPr>
                <a:t>How To page. </a:t>
              </a:r>
              <a:endParaRPr sz="1200">
                <a:solidFill>
                  <a:srgbClr val="980000"/>
                </a:solidFill>
              </a:endParaRPr>
            </a:p>
          </p:txBody>
        </p:sp>
        <p:sp>
          <p:nvSpPr>
            <p:cNvPr id="76" name="Google Shape;76;p14"/>
            <p:cNvSpPr txBox="1"/>
            <p:nvPr/>
          </p:nvSpPr>
          <p:spPr>
            <a:xfrm>
              <a:off x="2688800" y="2800350"/>
              <a:ext cx="5556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/>
                <a:t>No devices registered</a:t>
              </a:r>
              <a:endParaRPr b="1"/>
            </a:p>
          </p:txBody>
        </p:sp>
      </p:grpSp>
      <p:sp>
        <p:nvSpPr>
          <p:cNvPr id="77" name="Google Shape;77;p14"/>
          <p:cNvSpPr txBox="1"/>
          <p:nvPr/>
        </p:nvSpPr>
        <p:spPr>
          <a:xfrm>
            <a:off x="1696542" y="1966800"/>
            <a:ext cx="288600" cy="24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 b="1"/>
              <a:t>0</a:t>
            </a:r>
            <a:endParaRPr sz="400" b="1"/>
          </a:p>
        </p:txBody>
      </p:sp>
      <p:sp>
        <p:nvSpPr>
          <p:cNvPr id="78" name="Google Shape;78;p14"/>
          <p:cNvSpPr txBox="1"/>
          <p:nvPr/>
        </p:nvSpPr>
        <p:spPr>
          <a:xfrm>
            <a:off x="2279800" y="825650"/>
            <a:ext cx="1051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My Devices</a:t>
            </a:r>
            <a:endParaRPr sz="1000" b="1"/>
          </a:p>
        </p:txBody>
      </p:sp>
      <p:grpSp>
        <p:nvGrpSpPr>
          <p:cNvPr id="79" name="Google Shape;79;p14"/>
          <p:cNvGrpSpPr/>
          <p:nvPr/>
        </p:nvGrpSpPr>
        <p:grpSpPr>
          <a:xfrm>
            <a:off x="3693190" y="2025188"/>
            <a:ext cx="3547510" cy="963063"/>
            <a:chOff x="2768390" y="2104313"/>
            <a:chExt cx="3547510" cy="963063"/>
          </a:xfrm>
        </p:grpSpPr>
        <p:sp>
          <p:nvSpPr>
            <p:cNvPr id="80" name="Google Shape;80;p14"/>
            <p:cNvSpPr/>
            <p:nvPr/>
          </p:nvSpPr>
          <p:spPr>
            <a:xfrm>
              <a:off x="4214677" y="2104325"/>
              <a:ext cx="2101200" cy="329100"/>
            </a:xfrm>
            <a:prstGeom prst="rect">
              <a:avLst/>
            </a:prstGeom>
            <a:solidFill>
              <a:srgbClr val="E6B8AF"/>
            </a:solidFill>
            <a:ln w="9525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00:00:00:00:00:00</a:t>
              </a:r>
              <a:endParaRPr sz="700"/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2768390" y="2104313"/>
              <a:ext cx="1476600" cy="3291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/>
                <a:t>MAC Address: </a:t>
              </a:r>
              <a:endParaRPr sz="700" b="1"/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2768390" y="2394925"/>
              <a:ext cx="1476600" cy="3291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/>
                <a:t>DEVICE NAME:</a:t>
              </a:r>
              <a:endParaRPr sz="700" b="1"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4245000" y="2430475"/>
              <a:ext cx="2070900" cy="2769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9144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00"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4839273" y="2738275"/>
              <a:ext cx="1476600" cy="329100"/>
            </a:xfrm>
            <a:prstGeom prst="rect">
              <a:avLst/>
            </a:prstGeom>
            <a:solidFill>
              <a:srgbClr val="9A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>
                  <a:solidFill>
                    <a:srgbClr val="FFFFFF"/>
                  </a:solidFill>
                </a:rPr>
                <a:t>ADD DEVICE</a:t>
              </a:r>
              <a:endParaRPr sz="700" b="1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/>
          <p:nvPr/>
        </p:nvSpPr>
        <p:spPr>
          <a:xfrm>
            <a:off x="0" y="834196"/>
            <a:ext cx="9144000" cy="321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5"/>
          <p:cNvSpPr/>
          <p:nvPr/>
        </p:nvSpPr>
        <p:spPr>
          <a:xfrm>
            <a:off x="0" y="319425"/>
            <a:ext cx="9144000" cy="4752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 txBox="1"/>
          <p:nvPr/>
        </p:nvSpPr>
        <p:spPr>
          <a:xfrm>
            <a:off x="1016025" y="356925"/>
            <a:ext cx="27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</a:rPr>
              <a:t>FLORIDA STATE UNIVERSITY</a:t>
            </a:r>
            <a:endParaRPr>
              <a:solidFill>
                <a:srgbClr val="FFE599"/>
              </a:solidFill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2688789" y="1972888"/>
            <a:ext cx="5556300" cy="61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/>
              <a:t>Wireless</a:t>
            </a:r>
            <a:r>
              <a:rPr lang="en" sz="1100"/>
              <a:t> devices that cannot access the FSUSecure Wi-Fi network because they do not support WPA2-Enterprise authentication are permitted to connect to the </a:t>
            </a:r>
            <a:r>
              <a:rPr lang="en" sz="1100" u="sng"/>
              <a:t>insecure</a:t>
            </a:r>
            <a:r>
              <a:rPr lang="en" sz="1100"/>
              <a:t> FSUGuest Wi-Fi network if you register the device’s </a:t>
            </a:r>
            <a:r>
              <a:rPr lang="en" sz="1100" b="1"/>
              <a:t>wireless</a:t>
            </a:r>
            <a:r>
              <a:rPr lang="en" sz="1100"/>
              <a:t> MAC address here. </a:t>
            </a:r>
            <a:endParaRPr sz="1100"/>
          </a:p>
        </p:txBody>
      </p:sp>
      <p:pic>
        <p:nvPicPr>
          <p:cNvPr id="93" name="Google Shape;9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0" y="138351"/>
            <a:ext cx="837351" cy="83735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/>
          <p:nvPr/>
        </p:nvSpPr>
        <p:spPr>
          <a:xfrm>
            <a:off x="131700" y="1563875"/>
            <a:ext cx="21012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Device Overview: </a:t>
            </a:r>
            <a:endParaRPr sz="1000" b="1"/>
          </a:p>
        </p:txBody>
      </p:sp>
      <p:sp>
        <p:nvSpPr>
          <p:cNvPr id="95" name="Google Shape;95;p15"/>
          <p:cNvSpPr txBox="1"/>
          <p:nvPr/>
        </p:nvSpPr>
        <p:spPr>
          <a:xfrm>
            <a:off x="7917450" y="862550"/>
            <a:ext cx="974100" cy="264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830"/>
              <a:t>FSUID: </a:t>
            </a:r>
            <a:r>
              <a:rPr lang="en" sz="830" b="1"/>
              <a:t>abc12</a:t>
            </a:r>
            <a:endParaRPr sz="830" b="1"/>
          </a:p>
        </p:txBody>
      </p:sp>
      <p:sp>
        <p:nvSpPr>
          <p:cNvPr id="96" name="Google Shape;96;p15"/>
          <p:cNvSpPr txBox="1"/>
          <p:nvPr/>
        </p:nvSpPr>
        <p:spPr>
          <a:xfrm>
            <a:off x="131700" y="1934088"/>
            <a:ext cx="2101200" cy="307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Registered Devices: </a:t>
            </a:r>
            <a:endParaRPr sz="800"/>
          </a:p>
        </p:txBody>
      </p:sp>
      <p:sp>
        <p:nvSpPr>
          <p:cNvPr id="97" name="Google Shape;97;p15"/>
          <p:cNvSpPr txBox="1"/>
          <p:nvPr/>
        </p:nvSpPr>
        <p:spPr>
          <a:xfrm>
            <a:off x="5355300" y="358875"/>
            <a:ext cx="378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9CB9C"/>
                </a:solidFill>
              </a:rPr>
              <a:t>Information Technology Services</a:t>
            </a:r>
            <a:endParaRPr>
              <a:solidFill>
                <a:srgbClr val="F9CB9C"/>
              </a:solidFill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131700" y="2273425"/>
            <a:ext cx="2101200" cy="276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/>
              <a:t>5 TOTAL DEVICES ALLOWED</a:t>
            </a:r>
            <a:endParaRPr sz="600" b="1"/>
          </a:p>
        </p:txBody>
      </p:sp>
      <p:sp>
        <p:nvSpPr>
          <p:cNvPr id="99" name="Google Shape;99;p15"/>
          <p:cNvSpPr txBox="1"/>
          <p:nvPr/>
        </p:nvSpPr>
        <p:spPr>
          <a:xfrm>
            <a:off x="1016025" y="840825"/>
            <a:ext cx="121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CamReg/ResReg</a:t>
            </a:r>
            <a:endParaRPr sz="1000" b="1"/>
          </a:p>
        </p:txBody>
      </p:sp>
      <p:sp>
        <p:nvSpPr>
          <p:cNvPr id="100" name="Google Shape;100;p15"/>
          <p:cNvSpPr txBox="1"/>
          <p:nvPr/>
        </p:nvSpPr>
        <p:spPr>
          <a:xfrm>
            <a:off x="3164500" y="840825"/>
            <a:ext cx="837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My History</a:t>
            </a:r>
            <a:endParaRPr sz="1000" b="1"/>
          </a:p>
        </p:txBody>
      </p:sp>
      <p:sp>
        <p:nvSpPr>
          <p:cNvPr id="101" name="Google Shape;101;p15"/>
          <p:cNvSpPr txBox="1"/>
          <p:nvPr/>
        </p:nvSpPr>
        <p:spPr>
          <a:xfrm>
            <a:off x="4068625" y="825650"/>
            <a:ext cx="837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Logout</a:t>
            </a:r>
            <a:endParaRPr sz="1000" b="1"/>
          </a:p>
        </p:txBody>
      </p:sp>
      <p:sp>
        <p:nvSpPr>
          <p:cNvPr id="102" name="Google Shape;102;p15"/>
          <p:cNvSpPr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solidFill>
            <a:srgbClr val="BF9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5"/>
          <p:cNvSpPr/>
          <p:nvPr/>
        </p:nvSpPr>
        <p:spPr>
          <a:xfrm>
            <a:off x="2662500" y="3988175"/>
            <a:ext cx="5556300" cy="400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80000"/>
              </a:solidFill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1686725" y="1963200"/>
            <a:ext cx="288600" cy="24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 b="1"/>
              <a:t>1</a:t>
            </a:r>
            <a:endParaRPr sz="400" b="1"/>
          </a:p>
        </p:txBody>
      </p:sp>
      <p:sp>
        <p:nvSpPr>
          <p:cNvPr id="105" name="Google Shape;105;p15"/>
          <p:cNvSpPr txBox="1"/>
          <p:nvPr/>
        </p:nvSpPr>
        <p:spPr>
          <a:xfrm>
            <a:off x="2279800" y="840825"/>
            <a:ext cx="1051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My Devices</a:t>
            </a:r>
            <a:endParaRPr sz="1000" b="1"/>
          </a:p>
        </p:txBody>
      </p:sp>
      <p:sp>
        <p:nvSpPr>
          <p:cNvPr id="106" name="Google Shape;106;p15"/>
          <p:cNvSpPr/>
          <p:nvPr/>
        </p:nvSpPr>
        <p:spPr>
          <a:xfrm>
            <a:off x="2688800" y="1480350"/>
            <a:ext cx="5556300" cy="3216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38761D"/>
                </a:solidFill>
              </a:rPr>
              <a:t>Success! </a:t>
            </a:r>
            <a:r>
              <a:rPr lang="en" sz="1100">
                <a:solidFill>
                  <a:srgbClr val="38761D"/>
                </a:solidFill>
              </a:rPr>
              <a:t>A notification has been sent to the registration team.</a:t>
            </a:r>
            <a:endParaRPr sz="1100">
              <a:solidFill>
                <a:srgbClr val="38761D"/>
              </a:solidFill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2688798" y="4005048"/>
            <a:ext cx="587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              </a:t>
            </a:r>
            <a:r>
              <a:rPr lang="en" sz="1100"/>
              <a:t>123abc456bot        MyMac                         10/19/2077                     </a:t>
            </a:r>
            <a:r>
              <a:rPr lang="en" sz="1100">
                <a:solidFill>
                  <a:srgbClr val="38761D"/>
                </a:solidFill>
              </a:rPr>
              <a:t>OK</a:t>
            </a:r>
            <a:endParaRPr sz="1100">
              <a:solidFill>
                <a:srgbClr val="38761D"/>
              </a:solidFill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2688800" y="3712550"/>
            <a:ext cx="5614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/>
              <a:t>ACTION 	         MAC			  DEVICE NAME 		    REGISTERED		         STATUS</a:t>
            </a:r>
            <a:endParaRPr sz="700" b="1"/>
          </a:p>
        </p:txBody>
      </p:sp>
      <p:sp>
        <p:nvSpPr>
          <p:cNvPr id="109" name="Google Shape;109;p15"/>
          <p:cNvSpPr/>
          <p:nvPr/>
        </p:nvSpPr>
        <p:spPr>
          <a:xfrm>
            <a:off x="2688800" y="4018925"/>
            <a:ext cx="686700" cy="3387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Delete</a:t>
            </a:r>
            <a:endParaRPr sz="1000">
              <a:solidFill>
                <a:schemeClr val="lt1"/>
              </a:solidFill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3666890" y="2668988"/>
            <a:ext cx="3547510" cy="963063"/>
            <a:chOff x="2768390" y="2104313"/>
            <a:chExt cx="3547510" cy="963063"/>
          </a:xfrm>
        </p:grpSpPr>
        <p:sp>
          <p:nvSpPr>
            <p:cNvPr id="111" name="Google Shape;111;p15"/>
            <p:cNvSpPr/>
            <p:nvPr/>
          </p:nvSpPr>
          <p:spPr>
            <a:xfrm>
              <a:off x="4214677" y="2104325"/>
              <a:ext cx="2101200" cy="329100"/>
            </a:xfrm>
            <a:prstGeom prst="rect">
              <a:avLst/>
            </a:prstGeom>
            <a:solidFill>
              <a:srgbClr val="E6B8AF"/>
            </a:solidFill>
            <a:ln w="9525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00:00:00:00:00:00</a:t>
              </a:r>
              <a:endParaRPr sz="700"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768390" y="2104313"/>
              <a:ext cx="1476600" cy="3291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/>
                <a:t>MAC Address: </a:t>
              </a:r>
              <a:endParaRPr sz="700" b="1"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768390" y="2394925"/>
              <a:ext cx="1476600" cy="3291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/>
                <a:t>DEVICE NAME:</a:t>
              </a:r>
              <a:endParaRPr sz="700" b="1"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4245000" y="2430475"/>
              <a:ext cx="2070900" cy="2769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9144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00"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4839273" y="2738275"/>
              <a:ext cx="1476600" cy="329100"/>
            </a:xfrm>
            <a:prstGeom prst="rect">
              <a:avLst/>
            </a:prstGeom>
            <a:solidFill>
              <a:srgbClr val="9A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>
                  <a:solidFill>
                    <a:srgbClr val="FFFFFF"/>
                  </a:solidFill>
                </a:rPr>
                <a:t>ADD DEVICE</a:t>
              </a:r>
              <a:endParaRPr sz="700" b="1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2483525" y="2285400"/>
            <a:ext cx="421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Twentieth Century"/>
                <a:ea typeface="Twentieth Century"/>
                <a:cs typeface="Twentieth Century"/>
                <a:sym typeface="Twentieth Century"/>
              </a:rPr>
              <a:t>DESIGN #2</a:t>
            </a:r>
            <a:endParaRPr b="1" dirty="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/>
          <p:nvPr/>
        </p:nvSpPr>
        <p:spPr>
          <a:xfrm>
            <a:off x="0" y="834196"/>
            <a:ext cx="9144000" cy="321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7"/>
          <p:cNvSpPr/>
          <p:nvPr/>
        </p:nvSpPr>
        <p:spPr>
          <a:xfrm>
            <a:off x="0" y="319425"/>
            <a:ext cx="9144000" cy="4752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7"/>
          <p:cNvSpPr txBox="1"/>
          <p:nvPr/>
        </p:nvSpPr>
        <p:spPr>
          <a:xfrm>
            <a:off x="1016025" y="356925"/>
            <a:ext cx="27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FLORIDA STATE UNIVERSITY</a:t>
            </a:r>
            <a:endParaRPr>
              <a:solidFill>
                <a:srgbClr val="FFE599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0" y="138351"/>
            <a:ext cx="837351" cy="83735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/>
        </p:nvSpPr>
        <p:spPr>
          <a:xfrm>
            <a:off x="131700" y="1284475"/>
            <a:ext cx="21012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OVERVIEW: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8244175" y="862550"/>
            <a:ext cx="798000" cy="264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830">
                <a:latin typeface="Twentieth Century"/>
                <a:ea typeface="Twentieth Century"/>
                <a:cs typeface="Twentieth Century"/>
                <a:sym typeface="Twentieth Century"/>
              </a:rPr>
              <a:t>FSUID: </a:t>
            </a:r>
            <a:r>
              <a:rPr lang="en" sz="830" b="1">
                <a:latin typeface="Twentieth Century"/>
                <a:ea typeface="Twentieth Century"/>
                <a:cs typeface="Twentieth Century"/>
                <a:sym typeface="Twentieth Century"/>
              </a:rPr>
              <a:t>abc12</a:t>
            </a:r>
            <a:endParaRPr sz="83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131700" y="1619475"/>
            <a:ext cx="2101200" cy="307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wentieth Century"/>
                <a:ea typeface="Twentieth Century"/>
                <a:cs typeface="Twentieth Century"/>
                <a:sym typeface="Twentieth Century"/>
              </a:rPr>
              <a:t>REGISTERED DEVICES:</a:t>
            </a:r>
            <a:endParaRPr sz="8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5355300" y="358875"/>
            <a:ext cx="378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9CB9C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INFORMATION TECHNOLOGY SERVICES</a:t>
            </a:r>
            <a:endParaRPr>
              <a:solidFill>
                <a:srgbClr val="F9CB9C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131700" y="1938258"/>
            <a:ext cx="2101200" cy="276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latin typeface="Twentieth Century"/>
                <a:ea typeface="Twentieth Century"/>
                <a:cs typeface="Twentieth Century"/>
                <a:sym typeface="Twentieth Century"/>
              </a:rPr>
              <a:t>5 TOTAL DEVICES ALLOWED</a:t>
            </a:r>
            <a:endParaRPr sz="6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solidFill>
            <a:srgbClr val="BF9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7"/>
          <p:cNvSpPr txBox="1"/>
          <p:nvPr/>
        </p:nvSpPr>
        <p:spPr>
          <a:xfrm>
            <a:off x="1691800" y="1669563"/>
            <a:ext cx="225600" cy="222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020" b="1">
                <a:latin typeface="Twentieth Century"/>
                <a:ea typeface="Twentieth Century"/>
                <a:cs typeface="Twentieth Century"/>
                <a:sym typeface="Twentieth Century"/>
              </a:rPr>
              <a:t>0</a:t>
            </a:r>
            <a:endParaRPr sz="102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My Devices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2659238" y="1640450"/>
            <a:ext cx="5556300" cy="1238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8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6767573" y="2914625"/>
            <a:ext cx="1476600" cy="329100"/>
          </a:xfrm>
          <a:prstGeom prst="rect">
            <a:avLst/>
          </a:prstGeom>
          <a:solidFill>
            <a:srgbClr val="9A2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ADD DEVICE</a:t>
            </a:r>
            <a:endParaRPr sz="7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131700" y="2226138"/>
            <a:ext cx="21012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FAQ: 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131700" y="2537075"/>
            <a:ext cx="2101200" cy="233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WHERE CAN I FIND MY DEVICE’S MAC ADDRESS?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Your device’s MAC address may be called a “physical” address and can be found in your device’s ABOUT/INFO on its settings page. </a:t>
            </a:r>
            <a:endParaRPr sz="7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WHY DO I NEED TO REGISTER MY DEVICE?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Wireless devices that cannot access the FSUSecure Wi-Fi network because they do not support WPA2-Enterprise authentication are permitted to connect to the insecure </a:t>
            </a:r>
            <a:r>
              <a:rPr lang="en" sz="700" b="1" i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FSUGuest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Wi-Fi network if you register the device’s wireless MAC address here. </a:t>
            </a:r>
            <a:endParaRPr sz="7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You must register your device to allow our firewall system to “open up” the network to your device. </a:t>
            </a:r>
            <a:endParaRPr sz="7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IS AN “OK” STATUS?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 “OK” status indicates that the device is still currently registered and allowed on our network systems.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</a:t>
            </a: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316451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History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8345988" y="11625"/>
            <a:ext cx="798000" cy="307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LOGOUT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859425" y="834200"/>
            <a:ext cx="137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CAMREG/RESREG</a:t>
            </a:r>
            <a:endParaRPr sz="1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/>
          </a:p>
        </p:txBody>
      </p:sp>
      <p:sp>
        <p:nvSpPr>
          <p:cNvPr id="144" name="Google Shape;144;p17"/>
          <p:cNvSpPr txBox="1"/>
          <p:nvPr/>
        </p:nvSpPr>
        <p:spPr>
          <a:xfrm>
            <a:off x="2659237" y="1347950"/>
            <a:ext cx="5614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ACTION 	         MAC Address	          DEVICE NAME  	        DEVICE TYPE	      	REGISTERED		         	STATUS</a:t>
            </a:r>
            <a:endParaRPr sz="7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2659237" y="1634475"/>
            <a:ext cx="5614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     -		</a:t>
            </a:r>
            <a:endParaRPr sz="7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/>
          <p:nvPr/>
        </p:nvSpPr>
        <p:spPr>
          <a:xfrm>
            <a:off x="4939800" y="3955525"/>
            <a:ext cx="582300" cy="329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CANCEL</a:t>
            </a:r>
            <a:endParaRPr sz="7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0" y="834196"/>
            <a:ext cx="9144000" cy="321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8"/>
          <p:cNvSpPr/>
          <p:nvPr/>
        </p:nvSpPr>
        <p:spPr>
          <a:xfrm>
            <a:off x="0" y="319425"/>
            <a:ext cx="9144000" cy="4752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1016025" y="356925"/>
            <a:ext cx="27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FLORIDA STATE UNIVERSITY</a:t>
            </a:r>
            <a:endParaRPr>
              <a:solidFill>
                <a:srgbClr val="FFE599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54" name="Google Shape;15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0" y="138351"/>
            <a:ext cx="837351" cy="83735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131700" y="1284475"/>
            <a:ext cx="21012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OVERVIEW: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6" name="Google Shape;156;p18"/>
          <p:cNvSpPr txBox="1"/>
          <p:nvPr/>
        </p:nvSpPr>
        <p:spPr>
          <a:xfrm>
            <a:off x="8244175" y="862550"/>
            <a:ext cx="798000" cy="264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830">
                <a:latin typeface="Twentieth Century"/>
                <a:ea typeface="Twentieth Century"/>
                <a:cs typeface="Twentieth Century"/>
                <a:sym typeface="Twentieth Century"/>
              </a:rPr>
              <a:t>FSUID: </a:t>
            </a:r>
            <a:r>
              <a:rPr lang="en" sz="830" b="1">
                <a:latin typeface="Twentieth Century"/>
                <a:ea typeface="Twentieth Century"/>
                <a:cs typeface="Twentieth Century"/>
                <a:sym typeface="Twentieth Century"/>
              </a:rPr>
              <a:t>abc12</a:t>
            </a:r>
            <a:endParaRPr sz="83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7" name="Google Shape;157;p18"/>
          <p:cNvSpPr txBox="1"/>
          <p:nvPr/>
        </p:nvSpPr>
        <p:spPr>
          <a:xfrm>
            <a:off x="131700" y="1619475"/>
            <a:ext cx="2101200" cy="307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wentieth Century"/>
                <a:ea typeface="Twentieth Century"/>
                <a:cs typeface="Twentieth Century"/>
                <a:sym typeface="Twentieth Century"/>
              </a:rPr>
              <a:t>REGISTERED DEVICES:</a:t>
            </a:r>
            <a:endParaRPr sz="8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5355300" y="358875"/>
            <a:ext cx="378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9CB9C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INFORMATION TECHNOLOGY SERVICES</a:t>
            </a:r>
            <a:endParaRPr>
              <a:solidFill>
                <a:srgbClr val="F9CB9C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131700" y="1938258"/>
            <a:ext cx="2101200" cy="276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latin typeface="Twentieth Century"/>
                <a:ea typeface="Twentieth Century"/>
                <a:cs typeface="Twentieth Century"/>
                <a:sym typeface="Twentieth Century"/>
              </a:rPr>
              <a:t>5 TOTAL DEVICES ALLOWED</a:t>
            </a:r>
            <a:endParaRPr sz="6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solidFill>
            <a:srgbClr val="BF9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8"/>
          <p:cNvSpPr txBox="1"/>
          <p:nvPr/>
        </p:nvSpPr>
        <p:spPr>
          <a:xfrm>
            <a:off x="1691800" y="1669563"/>
            <a:ext cx="225600" cy="222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020" b="1">
                <a:latin typeface="Twentieth Century"/>
                <a:ea typeface="Twentieth Century"/>
                <a:cs typeface="Twentieth Century"/>
                <a:sym typeface="Twentieth Century"/>
              </a:rPr>
              <a:t>0</a:t>
            </a:r>
            <a:endParaRPr sz="102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2" name="Google Shape;162;p18"/>
          <p:cNvSpPr txBox="1"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My Devices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3" name="Google Shape;163;p18"/>
          <p:cNvSpPr/>
          <p:nvPr/>
        </p:nvSpPr>
        <p:spPr>
          <a:xfrm>
            <a:off x="2659238" y="1640450"/>
            <a:ext cx="5556300" cy="1238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8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4" name="Google Shape;164;p18"/>
          <p:cNvSpPr/>
          <p:nvPr/>
        </p:nvSpPr>
        <p:spPr>
          <a:xfrm>
            <a:off x="5544175" y="3955525"/>
            <a:ext cx="725700" cy="3291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REGISTER</a:t>
            </a:r>
            <a:endParaRPr sz="7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131700" y="2226138"/>
            <a:ext cx="21012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FAQ: 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6" name="Google Shape;166;p18"/>
          <p:cNvSpPr txBox="1"/>
          <p:nvPr/>
        </p:nvSpPr>
        <p:spPr>
          <a:xfrm>
            <a:off x="131700" y="2537075"/>
            <a:ext cx="2101200" cy="233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WHERE CAN I FIND MY DEVICE’S MAC ADDRESS?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Your device’s MAC address may be called a “physical” address and can be found in your device’s ABOUT/INFO on its settings page. </a:t>
            </a:r>
            <a:endParaRPr sz="7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WHY DO I NEED TO REGISTER MY DEVICE?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Wireless devices that cannot access the FSUSecure Wi-Fi network because they do not support WPA2-Enterprise authentication are permitted to connect to the insecure </a:t>
            </a:r>
            <a:r>
              <a:rPr lang="en" sz="700" b="1" i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FSUGuest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Wi-Fi network if you register the device’s wireless MAC address here. </a:t>
            </a:r>
            <a:endParaRPr sz="7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You must register your device to allow our firewall system to “open up” the network to your device. </a:t>
            </a:r>
            <a:endParaRPr sz="7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IS AN “OK” STATUS?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 “OK” status indicates that the device is still currently registered and allowed on our network systems.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</a:t>
            </a: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7" name="Google Shape;167;p18"/>
          <p:cNvSpPr txBox="1"/>
          <p:nvPr/>
        </p:nvSpPr>
        <p:spPr>
          <a:xfrm>
            <a:off x="316451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History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8" name="Google Shape;168;p18"/>
          <p:cNvSpPr txBox="1"/>
          <p:nvPr/>
        </p:nvSpPr>
        <p:spPr>
          <a:xfrm>
            <a:off x="8345988" y="11625"/>
            <a:ext cx="798000" cy="307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LOGOUT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859425" y="834200"/>
            <a:ext cx="137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CAMREG/RESREG</a:t>
            </a:r>
            <a:endParaRPr sz="1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/>
          </a:p>
        </p:txBody>
      </p:sp>
      <p:grpSp>
        <p:nvGrpSpPr>
          <p:cNvPr id="170" name="Google Shape;170;p18"/>
          <p:cNvGrpSpPr/>
          <p:nvPr/>
        </p:nvGrpSpPr>
        <p:grpSpPr>
          <a:xfrm>
            <a:off x="2722290" y="3335813"/>
            <a:ext cx="3547510" cy="619713"/>
            <a:chOff x="2688790" y="3243713"/>
            <a:chExt cx="3547510" cy="619713"/>
          </a:xfrm>
        </p:grpSpPr>
        <p:sp>
          <p:nvSpPr>
            <p:cNvPr id="171" name="Google Shape;171;p18"/>
            <p:cNvSpPr/>
            <p:nvPr/>
          </p:nvSpPr>
          <p:spPr>
            <a:xfrm>
              <a:off x="4135077" y="3243725"/>
              <a:ext cx="2101200" cy="329100"/>
            </a:xfrm>
            <a:prstGeom prst="rect">
              <a:avLst/>
            </a:prstGeom>
            <a:solidFill>
              <a:srgbClr val="E6B8AF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latin typeface="Twentieth Century"/>
                  <a:ea typeface="Twentieth Century"/>
                  <a:cs typeface="Twentieth Century"/>
                  <a:sym typeface="Twentieth Century"/>
                </a:rPr>
                <a:t>00:00:00:00:00:00</a:t>
              </a:r>
              <a:endParaRPr sz="700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2" name="Google Shape;172;p18"/>
            <p:cNvSpPr/>
            <p:nvPr/>
          </p:nvSpPr>
          <p:spPr>
            <a:xfrm>
              <a:off x="2688790" y="3243713"/>
              <a:ext cx="1476600" cy="3291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>
                  <a:latin typeface="Twentieth Century"/>
                  <a:ea typeface="Twentieth Century"/>
                  <a:cs typeface="Twentieth Century"/>
                  <a:sym typeface="Twentieth Century"/>
                </a:rPr>
                <a:t>MAC Address: </a:t>
              </a:r>
              <a:endParaRPr sz="700" b="1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2688790" y="3534325"/>
              <a:ext cx="1476600" cy="3291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>
                  <a:latin typeface="Twentieth Century"/>
                  <a:ea typeface="Twentieth Century"/>
                  <a:cs typeface="Twentieth Century"/>
                  <a:sym typeface="Twentieth Century"/>
                </a:rPr>
                <a:t>DEVICE NAME:</a:t>
              </a:r>
              <a:endParaRPr sz="700" b="1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4" name="Google Shape;174;p18"/>
            <p:cNvSpPr/>
            <p:nvPr/>
          </p:nvSpPr>
          <p:spPr>
            <a:xfrm>
              <a:off x="4165400" y="3569875"/>
              <a:ext cx="2070900" cy="2769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9144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175" name="Google Shape;175;p18"/>
          <p:cNvSpPr txBox="1"/>
          <p:nvPr/>
        </p:nvSpPr>
        <p:spPr>
          <a:xfrm>
            <a:off x="2659225" y="2997113"/>
            <a:ext cx="21012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Enter Device Information: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76" name="Google Shape;176;p18"/>
          <p:cNvSpPr txBox="1"/>
          <p:nvPr/>
        </p:nvSpPr>
        <p:spPr>
          <a:xfrm>
            <a:off x="6541350" y="3288275"/>
            <a:ext cx="2101200" cy="83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FF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The maximum length of a MAC address is 17 characters.</a:t>
            </a:r>
            <a:endParaRPr sz="700" b="1">
              <a:solidFill>
                <a:srgbClr val="FF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FF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FF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MAC addresses are composed of the following characters: "0-9", "a-f", "A-F", and ":".</a:t>
            </a:r>
            <a:endParaRPr sz="700" b="1">
              <a:solidFill>
                <a:srgbClr val="FF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FF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FF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MAC addresses must be in the following format: xx:xx:xx:xx</a:t>
            </a:r>
            <a:endParaRPr sz="700" b="1">
              <a:solidFill>
                <a:srgbClr val="FF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77" name="Google Shape;177;p18"/>
          <p:cNvSpPr txBox="1"/>
          <p:nvPr/>
        </p:nvSpPr>
        <p:spPr>
          <a:xfrm>
            <a:off x="2659237" y="1347950"/>
            <a:ext cx="5614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ACTION 	         MAC Address	          DEVICE NAME  	        DEVICE TYPE	      	REGISTERED		         	STATUS</a:t>
            </a:r>
            <a:endParaRPr sz="7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"/>
          <p:cNvSpPr/>
          <p:nvPr/>
        </p:nvSpPr>
        <p:spPr>
          <a:xfrm>
            <a:off x="0" y="834196"/>
            <a:ext cx="9144000" cy="321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9"/>
          <p:cNvSpPr/>
          <p:nvPr/>
        </p:nvSpPr>
        <p:spPr>
          <a:xfrm>
            <a:off x="0" y="319425"/>
            <a:ext cx="9144000" cy="4752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9"/>
          <p:cNvSpPr txBox="1"/>
          <p:nvPr/>
        </p:nvSpPr>
        <p:spPr>
          <a:xfrm>
            <a:off x="1016025" y="356925"/>
            <a:ext cx="27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FLORIDA STATE UNIVERSITY</a:t>
            </a:r>
            <a:endParaRPr>
              <a:solidFill>
                <a:srgbClr val="FFE599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0" y="138351"/>
            <a:ext cx="837351" cy="83735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9"/>
          <p:cNvSpPr txBox="1"/>
          <p:nvPr/>
        </p:nvSpPr>
        <p:spPr>
          <a:xfrm>
            <a:off x="131700" y="1284475"/>
            <a:ext cx="21012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OVERVIEW: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87" name="Google Shape;187;p19"/>
          <p:cNvSpPr txBox="1"/>
          <p:nvPr/>
        </p:nvSpPr>
        <p:spPr>
          <a:xfrm>
            <a:off x="8244175" y="862550"/>
            <a:ext cx="798000" cy="264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830">
                <a:latin typeface="Twentieth Century"/>
                <a:ea typeface="Twentieth Century"/>
                <a:cs typeface="Twentieth Century"/>
                <a:sym typeface="Twentieth Century"/>
              </a:rPr>
              <a:t>FSUID: </a:t>
            </a:r>
            <a:r>
              <a:rPr lang="en" sz="830" b="1">
                <a:latin typeface="Twentieth Century"/>
                <a:ea typeface="Twentieth Century"/>
                <a:cs typeface="Twentieth Century"/>
                <a:sym typeface="Twentieth Century"/>
              </a:rPr>
              <a:t>abc12</a:t>
            </a:r>
            <a:endParaRPr sz="83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88" name="Google Shape;188;p19"/>
          <p:cNvSpPr txBox="1"/>
          <p:nvPr/>
        </p:nvSpPr>
        <p:spPr>
          <a:xfrm>
            <a:off x="131700" y="1619475"/>
            <a:ext cx="2101200" cy="307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wentieth Century"/>
                <a:ea typeface="Twentieth Century"/>
                <a:cs typeface="Twentieth Century"/>
                <a:sym typeface="Twentieth Century"/>
              </a:rPr>
              <a:t>REGISTERED DEVICES:</a:t>
            </a:r>
            <a:endParaRPr sz="8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89" name="Google Shape;189;p19"/>
          <p:cNvSpPr txBox="1"/>
          <p:nvPr/>
        </p:nvSpPr>
        <p:spPr>
          <a:xfrm>
            <a:off x="5355300" y="358875"/>
            <a:ext cx="378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9CB9C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INFORMATION TECHNOLOGY SERVICES</a:t>
            </a:r>
            <a:endParaRPr>
              <a:solidFill>
                <a:srgbClr val="F9CB9C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0" name="Google Shape;190;p19"/>
          <p:cNvSpPr txBox="1"/>
          <p:nvPr/>
        </p:nvSpPr>
        <p:spPr>
          <a:xfrm>
            <a:off x="131700" y="1938258"/>
            <a:ext cx="2101200" cy="276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latin typeface="Twentieth Century"/>
                <a:ea typeface="Twentieth Century"/>
                <a:cs typeface="Twentieth Century"/>
                <a:sym typeface="Twentieth Century"/>
              </a:rPr>
              <a:t>5 TOTAL DEVICES ALLOWED</a:t>
            </a:r>
            <a:endParaRPr sz="6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1" name="Google Shape;191;p19"/>
          <p:cNvSpPr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solidFill>
            <a:srgbClr val="BF9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1691800" y="1669563"/>
            <a:ext cx="225600" cy="222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020" b="1">
                <a:latin typeface="Twentieth Century"/>
                <a:ea typeface="Twentieth Century"/>
                <a:cs typeface="Twentieth Century"/>
                <a:sym typeface="Twentieth Century"/>
              </a:rPr>
              <a:t>1</a:t>
            </a:r>
            <a:endParaRPr sz="102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My Devices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pSp>
        <p:nvGrpSpPr>
          <p:cNvPr id="194" name="Google Shape;194;p19"/>
          <p:cNvGrpSpPr/>
          <p:nvPr/>
        </p:nvGrpSpPr>
        <p:grpSpPr>
          <a:xfrm>
            <a:off x="2659237" y="1347950"/>
            <a:ext cx="5614500" cy="1530600"/>
            <a:chOff x="2378825" y="761350"/>
            <a:chExt cx="5614500" cy="1530600"/>
          </a:xfrm>
        </p:grpSpPr>
        <p:sp>
          <p:nvSpPr>
            <p:cNvPr id="195" name="Google Shape;195;p19"/>
            <p:cNvSpPr/>
            <p:nvPr/>
          </p:nvSpPr>
          <p:spPr>
            <a:xfrm>
              <a:off x="2378825" y="1053850"/>
              <a:ext cx="5556300" cy="1238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980000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96" name="Google Shape;196;p19"/>
            <p:cNvSpPr txBox="1"/>
            <p:nvPr/>
          </p:nvSpPr>
          <p:spPr>
            <a:xfrm>
              <a:off x="2378825" y="761350"/>
              <a:ext cx="56145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>
                  <a:latin typeface="Twentieth Century"/>
                  <a:ea typeface="Twentieth Century"/>
                  <a:cs typeface="Twentieth Century"/>
                  <a:sym typeface="Twentieth Century"/>
                </a:rPr>
                <a:t>ACTION 	         MAC Address	          DEVICE NAME  	        DEVICE TYPE	      	REGISTERED		         	STATUS</a:t>
              </a:r>
              <a:endParaRPr sz="700" b="1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197" name="Google Shape;197;p19"/>
          <p:cNvSpPr/>
          <p:nvPr/>
        </p:nvSpPr>
        <p:spPr>
          <a:xfrm>
            <a:off x="6767573" y="2914625"/>
            <a:ext cx="1476600" cy="329100"/>
          </a:xfrm>
          <a:prstGeom prst="rect">
            <a:avLst/>
          </a:prstGeom>
          <a:solidFill>
            <a:srgbClr val="9A2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ADD DEVICE</a:t>
            </a:r>
            <a:endParaRPr sz="7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8" name="Google Shape;198;p19"/>
          <p:cNvSpPr txBox="1"/>
          <p:nvPr/>
        </p:nvSpPr>
        <p:spPr>
          <a:xfrm>
            <a:off x="131700" y="2226138"/>
            <a:ext cx="21012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FAQ: 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9" name="Google Shape;199;p19"/>
          <p:cNvSpPr txBox="1"/>
          <p:nvPr/>
        </p:nvSpPr>
        <p:spPr>
          <a:xfrm>
            <a:off x="131700" y="2537075"/>
            <a:ext cx="2101200" cy="233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WHERE CAN I FIND MY DEVICE’S MAC ADDRESS?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Your device’s MAC address may be called a “physical” address and can be found in your device’s ABOUT/INFO on its settings page. </a:t>
            </a:r>
            <a:endParaRPr sz="7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WHY DO I NEED TO REGISTER MY DEVICE?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Wireless devices that cannot access the FSUSecure Wi-Fi network because they do not support WPA2-Enterprise authentication are permitted to connect to the insecure </a:t>
            </a:r>
            <a:r>
              <a:rPr lang="en" sz="700" b="1" i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FSUGuest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Wi-Fi network if you register the device’s wireless MAC address here. </a:t>
            </a:r>
            <a:endParaRPr sz="7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You must register your device to allow our firewall system to “open up” the network to your device. </a:t>
            </a:r>
            <a:endParaRPr sz="7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IS AN “OK” STATUS?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 “OK” status indicates that the device is still currently registered and allowed on our network systems.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</a:t>
            </a: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00" name="Google Shape;200;p19"/>
          <p:cNvSpPr txBox="1"/>
          <p:nvPr/>
        </p:nvSpPr>
        <p:spPr>
          <a:xfrm>
            <a:off x="316451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History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01" name="Google Shape;201;p19"/>
          <p:cNvSpPr txBox="1"/>
          <p:nvPr/>
        </p:nvSpPr>
        <p:spPr>
          <a:xfrm>
            <a:off x="8345988" y="11625"/>
            <a:ext cx="798000" cy="307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LOGOUT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02" name="Google Shape;202;p19"/>
          <p:cNvSpPr txBox="1"/>
          <p:nvPr/>
        </p:nvSpPr>
        <p:spPr>
          <a:xfrm>
            <a:off x="859425" y="834200"/>
            <a:ext cx="137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CAMREG/RESREG</a:t>
            </a:r>
            <a:endParaRPr sz="1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/>
          </a:p>
        </p:txBody>
      </p:sp>
      <p:sp>
        <p:nvSpPr>
          <p:cNvPr id="203" name="Google Shape;203;p19"/>
          <p:cNvSpPr/>
          <p:nvPr/>
        </p:nvSpPr>
        <p:spPr>
          <a:xfrm>
            <a:off x="2638175" y="1195375"/>
            <a:ext cx="5556300" cy="2649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Success! </a:t>
            </a:r>
            <a:r>
              <a:rPr lang="en" sz="1100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Registration successful. A notification has been sent to the service team. </a:t>
            </a:r>
            <a:endParaRPr sz="1100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2638173" y="1592023"/>
            <a:ext cx="587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             	       11:11:11:11:11:01 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           </a:t>
            </a: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MYMAC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	        COMPUTER (MACOS)                 October 19, 2077                 	   </a:t>
            </a:r>
            <a:r>
              <a:rPr lang="en" sz="700" b="1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OK</a:t>
            </a:r>
            <a:endParaRPr sz="700" b="1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05" name="Google Shape;205;p19"/>
          <p:cNvSpPr/>
          <p:nvPr/>
        </p:nvSpPr>
        <p:spPr>
          <a:xfrm>
            <a:off x="2703725" y="1662225"/>
            <a:ext cx="460800" cy="2223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b="1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REMOVE</a:t>
            </a:r>
            <a:endParaRPr sz="500" b="1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/>
          <p:nvPr/>
        </p:nvSpPr>
        <p:spPr>
          <a:xfrm>
            <a:off x="0" y="834196"/>
            <a:ext cx="9144000" cy="321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0"/>
          <p:cNvSpPr/>
          <p:nvPr/>
        </p:nvSpPr>
        <p:spPr>
          <a:xfrm>
            <a:off x="0" y="319425"/>
            <a:ext cx="9144000" cy="4752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0"/>
          <p:cNvSpPr txBox="1"/>
          <p:nvPr/>
        </p:nvSpPr>
        <p:spPr>
          <a:xfrm>
            <a:off x="1016025" y="356925"/>
            <a:ext cx="27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FLORIDA STATE UNIVERSITY</a:t>
            </a:r>
            <a:endParaRPr>
              <a:solidFill>
                <a:srgbClr val="FFE599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13" name="Google Shape;2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0" y="138351"/>
            <a:ext cx="837351" cy="83735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0"/>
          <p:cNvSpPr txBox="1"/>
          <p:nvPr/>
        </p:nvSpPr>
        <p:spPr>
          <a:xfrm>
            <a:off x="131700" y="1284475"/>
            <a:ext cx="21012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OVERVIEW: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5" name="Google Shape;215;p20"/>
          <p:cNvSpPr txBox="1"/>
          <p:nvPr/>
        </p:nvSpPr>
        <p:spPr>
          <a:xfrm>
            <a:off x="8244175" y="862550"/>
            <a:ext cx="798000" cy="264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830">
                <a:latin typeface="Twentieth Century"/>
                <a:ea typeface="Twentieth Century"/>
                <a:cs typeface="Twentieth Century"/>
                <a:sym typeface="Twentieth Century"/>
              </a:rPr>
              <a:t>FSUID: </a:t>
            </a:r>
            <a:r>
              <a:rPr lang="en" sz="830" b="1">
                <a:latin typeface="Twentieth Century"/>
                <a:ea typeface="Twentieth Century"/>
                <a:cs typeface="Twentieth Century"/>
                <a:sym typeface="Twentieth Century"/>
              </a:rPr>
              <a:t>abc12</a:t>
            </a:r>
            <a:endParaRPr sz="83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6" name="Google Shape;216;p20"/>
          <p:cNvSpPr txBox="1"/>
          <p:nvPr/>
        </p:nvSpPr>
        <p:spPr>
          <a:xfrm>
            <a:off x="131700" y="1619475"/>
            <a:ext cx="2101200" cy="307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wentieth Century"/>
                <a:ea typeface="Twentieth Century"/>
                <a:cs typeface="Twentieth Century"/>
                <a:sym typeface="Twentieth Century"/>
              </a:rPr>
              <a:t>REGISTERED DEVICES:</a:t>
            </a:r>
            <a:endParaRPr sz="8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7" name="Google Shape;217;p20"/>
          <p:cNvSpPr txBox="1"/>
          <p:nvPr/>
        </p:nvSpPr>
        <p:spPr>
          <a:xfrm>
            <a:off x="5355300" y="358875"/>
            <a:ext cx="378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9CB9C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INFORMATION TECHNOLOGY SERVICES</a:t>
            </a:r>
            <a:endParaRPr>
              <a:solidFill>
                <a:srgbClr val="F9CB9C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8" name="Google Shape;218;p20"/>
          <p:cNvSpPr txBox="1"/>
          <p:nvPr/>
        </p:nvSpPr>
        <p:spPr>
          <a:xfrm>
            <a:off x="131700" y="1938258"/>
            <a:ext cx="2101200" cy="276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latin typeface="Twentieth Century"/>
                <a:ea typeface="Twentieth Century"/>
                <a:cs typeface="Twentieth Century"/>
                <a:sym typeface="Twentieth Century"/>
              </a:rPr>
              <a:t>5 TOTAL DEVICES ALLOWED</a:t>
            </a:r>
            <a:endParaRPr sz="6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9" name="Google Shape;219;p20"/>
          <p:cNvSpPr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solidFill>
            <a:srgbClr val="BF9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0"/>
          <p:cNvSpPr txBox="1"/>
          <p:nvPr/>
        </p:nvSpPr>
        <p:spPr>
          <a:xfrm>
            <a:off x="1691800" y="1669563"/>
            <a:ext cx="225600" cy="222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020" b="1">
                <a:latin typeface="Twentieth Century"/>
                <a:ea typeface="Twentieth Century"/>
                <a:cs typeface="Twentieth Century"/>
                <a:sym typeface="Twentieth Century"/>
              </a:rPr>
              <a:t>1</a:t>
            </a:r>
            <a:endParaRPr sz="102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21" name="Google Shape;221;p20"/>
          <p:cNvSpPr txBox="1"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My Devices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pSp>
        <p:nvGrpSpPr>
          <p:cNvPr id="222" name="Google Shape;222;p20"/>
          <p:cNvGrpSpPr/>
          <p:nvPr/>
        </p:nvGrpSpPr>
        <p:grpSpPr>
          <a:xfrm>
            <a:off x="2659237" y="1347950"/>
            <a:ext cx="5614500" cy="1530600"/>
            <a:chOff x="2378825" y="761350"/>
            <a:chExt cx="5614500" cy="1530600"/>
          </a:xfrm>
        </p:grpSpPr>
        <p:sp>
          <p:nvSpPr>
            <p:cNvPr id="223" name="Google Shape;223;p20"/>
            <p:cNvSpPr/>
            <p:nvPr/>
          </p:nvSpPr>
          <p:spPr>
            <a:xfrm>
              <a:off x="2378825" y="1053850"/>
              <a:ext cx="5556300" cy="1238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980000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24" name="Google Shape;224;p20"/>
            <p:cNvSpPr txBox="1"/>
            <p:nvPr/>
          </p:nvSpPr>
          <p:spPr>
            <a:xfrm>
              <a:off x="2378825" y="761350"/>
              <a:ext cx="56145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>
                  <a:latin typeface="Twentieth Century"/>
                  <a:ea typeface="Twentieth Century"/>
                  <a:cs typeface="Twentieth Century"/>
                  <a:sym typeface="Twentieth Century"/>
                </a:rPr>
                <a:t>ACTION 	         MAC Address	          DEVICE NAME  	        DEVICE TYPE	      	REGISTERED		         	STATUS</a:t>
              </a:r>
              <a:endParaRPr sz="700" b="1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225" name="Google Shape;225;p20"/>
          <p:cNvSpPr/>
          <p:nvPr/>
        </p:nvSpPr>
        <p:spPr>
          <a:xfrm>
            <a:off x="6767573" y="2914625"/>
            <a:ext cx="1476600" cy="329100"/>
          </a:xfrm>
          <a:prstGeom prst="rect">
            <a:avLst/>
          </a:prstGeom>
          <a:solidFill>
            <a:srgbClr val="9A2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ADD DEVICE</a:t>
            </a:r>
            <a:endParaRPr sz="7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26" name="Google Shape;226;p20"/>
          <p:cNvSpPr txBox="1"/>
          <p:nvPr/>
        </p:nvSpPr>
        <p:spPr>
          <a:xfrm>
            <a:off x="131700" y="2226138"/>
            <a:ext cx="21012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FAQ: 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27" name="Google Shape;227;p20"/>
          <p:cNvSpPr txBox="1"/>
          <p:nvPr/>
        </p:nvSpPr>
        <p:spPr>
          <a:xfrm>
            <a:off x="131700" y="2537075"/>
            <a:ext cx="2101200" cy="233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WHERE CAN I FIND MY DEVICE’S MAC ADDRESS?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Your device’s MAC address may be called a “physical” address and can be found in your device’s ABOUT/INFO on its settings page. </a:t>
            </a:r>
            <a:endParaRPr sz="7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WHY DO I NEED TO REGISTER MY DEVICE?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Wireless devices that cannot access the FSUSecure Wi-Fi network because they do not support WPA2-Enterprise authentication are permitted to connect to the insecure </a:t>
            </a:r>
            <a:r>
              <a:rPr lang="en" sz="700" b="1" i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FSUGuest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Wi-Fi network if you register the device’s wireless MAC address here. </a:t>
            </a:r>
            <a:endParaRPr sz="7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You must register your device to allow our firewall system to “open up” the network to your device. </a:t>
            </a:r>
            <a:endParaRPr sz="7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IS AN “OK” STATUS?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 “OK” status indicates that the device is still currently registered and allowed on our network systems.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</a:t>
            </a: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28" name="Google Shape;228;p20"/>
          <p:cNvSpPr txBox="1"/>
          <p:nvPr/>
        </p:nvSpPr>
        <p:spPr>
          <a:xfrm>
            <a:off x="316451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History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29" name="Google Shape;229;p20"/>
          <p:cNvSpPr txBox="1"/>
          <p:nvPr/>
        </p:nvSpPr>
        <p:spPr>
          <a:xfrm>
            <a:off x="8345988" y="11625"/>
            <a:ext cx="798000" cy="307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LOGOUT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30" name="Google Shape;230;p20"/>
          <p:cNvSpPr txBox="1"/>
          <p:nvPr/>
        </p:nvSpPr>
        <p:spPr>
          <a:xfrm>
            <a:off x="859425" y="834200"/>
            <a:ext cx="137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CAMREG/RESREG</a:t>
            </a:r>
            <a:endParaRPr sz="1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/>
          </a:p>
        </p:txBody>
      </p:sp>
      <p:sp>
        <p:nvSpPr>
          <p:cNvPr id="231" name="Google Shape;231;p20"/>
          <p:cNvSpPr txBox="1"/>
          <p:nvPr/>
        </p:nvSpPr>
        <p:spPr>
          <a:xfrm>
            <a:off x="2638173" y="1592023"/>
            <a:ext cx="587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             	       11:11:11:11:11:01 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           </a:t>
            </a: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MYMAC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	        COMPUTER (MACOS)                 October 19, 2077                 	   </a:t>
            </a:r>
            <a:r>
              <a:rPr lang="en" sz="700" b="1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OK</a:t>
            </a:r>
            <a:endParaRPr sz="700" b="1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32" name="Google Shape;232;p20"/>
          <p:cNvSpPr/>
          <p:nvPr/>
        </p:nvSpPr>
        <p:spPr>
          <a:xfrm>
            <a:off x="2703725" y="1662225"/>
            <a:ext cx="460800" cy="2223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b="1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REMOVE</a:t>
            </a:r>
            <a:endParaRPr sz="500" b="1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1"/>
          <p:cNvSpPr/>
          <p:nvPr/>
        </p:nvSpPr>
        <p:spPr>
          <a:xfrm>
            <a:off x="0" y="834196"/>
            <a:ext cx="9144000" cy="321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1"/>
          <p:cNvSpPr/>
          <p:nvPr/>
        </p:nvSpPr>
        <p:spPr>
          <a:xfrm>
            <a:off x="0" y="319425"/>
            <a:ext cx="9144000" cy="4752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1"/>
          <p:cNvSpPr txBox="1"/>
          <p:nvPr/>
        </p:nvSpPr>
        <p:spPr>
          <a:xfrm>
            <a:off x="1016025" y="356925"/>
            <a:ext cx="27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FLORIDA STATE UNIVERSITY</a:t>
            </a:r>
            <a:endParaRPr>
              <a:solidFill>
                <a:srgbClr val="FFE599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40" name="Google Shape;2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0" y="138351"/>
            <a:ext cx="837351" cy="83735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1"/>
          <p:cNvSpPr txBox="1"/>
          <p:nvPr/>
        </p:nvSpPr>
        <p:spPr>
          <a:xfrm>
            <a:off x="131700" y="1284475"/>
            <a:ext cx="21012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OVERVIEW: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42" name="Google Shape;242;p21"/>
          <p:cNvSpPr txBox="1"/>
          <p:nvPr/>
        </p:nvSpPr>
        <p:spPr>
          <a:xfrm>
            <a:off x="8244175" y="862550"/>
            <a:ext cx="798000" cy="264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830">
                <a:latin typeface="Twentieth Century"/>
                <a:ea typeface="Twentieth Century"/>
                <a:cs typeface="Twentieth Century"/>
                <a:sym typeface="Twentieth Century"/>
              </a:rPr>
              <a:t>FSUID: </a:t>
            </a:r>
            <a:r>
              <a:rPr lang="en" sz="830" b="1">
                <a:latin typeface="Twentieth Century"/>
                <a:ea typeface="Twentieth Century"/>
                <a:cs typeface="Twentieth Century"/>
                <a:sym typeface="Twentieth Century"/>
              </a:rPr>
              <a:t>abc12</a:t>
            </a:r>
            <a:endParaRPr sz="83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43" name="Google Shape;243;p21"/>
          <p:cNvSpPr txBox="1"/>
          <p:nvPr/>
        </p:nvSpPr>
        <p:spPr>
          <a:xfrm>
            <a:off x="131700" y="1619475"/>
            <a:ext cx="2101200" cy="307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wentieth Century"/>
                <a:ea typeface="Twentieth Century"/>
                <a:cs typeface="Twentieth Century"/>
                <a:sym typeface="Twentieth Century"/>
              </a:rPr>
              <a:t>REGISTERED DEVICES:</a:t>
            </a:r>
            <a:endParaRPr sz="8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44" name="Google Shape;244;p21"/>
          <p:cNvSpPr txBox="1"/>
          <p:nvPr/>
        </p:nvSpPr>
        <p:spPr>
          <a:xfrm>
            <a:off x="5355300" y="358875"/>
            <a:ext cx="378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9CB9C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INFORMATION TECHNOLOGY SERVICES</a:t>
            </a:r>
            <a:endParaRPr>
              <a:solidFill>
                <a:srgbClr val="F9CB9C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45" name="Google Shape;245;p21"/>
          <p:cNvSpPr txBox="1"/>
          <p:nvPr/>
        </p:nvSpPr>
        <p:spPr>
          <a:xfrm>
            <a:off x="131700" y="1938258"/>
            <a:ext cx="2101200" cy="276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latin typeface="Twentieth Century"/>
                <a:ea typeface="Twentieth Century"/>
                <a:cs typeface="Twentieth Century"/>
                <a:sym typeface="Twentieth Century"/>
              </a:rPr>
              <a:t>5 TOTAL DEVICES ALLOWED</a:t>
            </a:r>
            <a:endParaRPr sz="6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46" name="Google Shape;246;p21"/>
          <p:cNvSpPr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solidFill>
            <a:srgbClr val="BF9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1"/>
          <p:cNvSpPr txBox="1"/>
          <p:nvPr/>
        </p:nvSpPr>
        <p:spPr>
          <a:xfrm>
            <a:off x="1691800" y="1669563"/>
            <a:ext cx="225600" cy="222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020" b="1">
                <a:latin typeface="Twentieth Century"/>
                <a:ea typeface="Twentieth Century"/>
                <a:cs typeface="Twentieth Century"/>
                <a:sym typeface="Twentieth Century"/>
              </a:rPr>
              <a:t>2</a:t>
            </a:r>
            <a:endParaRPr sz="102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48" name="Google Shape;248;p21"/>
          <p:cNvSpPr txBox="1"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My Devices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pSp>
        <p:nvGrpSpPr>
          <p:cNvPr id="249" name="Google Shape;249;p21"/>
          <p:cNvGrpSpPr/>
          <p:nvPr/>
        </p:nvGrpSpPr>
        <p:grpSpPr>
          <a:xfrm>
            <a:off x="2659237" y="1347950"/>
            <a:ext cx="5614500" cy="1530600"/>
            <a:chOff x="2378825" y="761350"/>
            <a:chExt cx="5614500" cy="1530600"/>
          </a:xfrm>
        </p:grpSpPr>
        <p:sp>
          <p:nvSpPr>
            <p:cNvPr id="250" name="Google Shape;250;p21"/>
            <p:cNvSpPr/>
            <p:nvPr/>
          </p:nvSpPr>
          <p:spPr>
            <a:xfrm>
              <a:off x="2378825" y="1053850"/>
              <a:ext cx="5556300" cy="1238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980000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51" name="Google Shape;251;p21"/>
            <p:cNvSpPr txBox="1"/>
            <p:nvPr/>
          </p:nvSpPr>
          <p:spPr>
            <a:xfrm>
              <a:off x="2378825" y="761350"/>
              <a:ext cx="56145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>
                  <a:latin typeface="Twentieth Century"/>
                  <a:ea typeface="Twentieth Century"/>
                  <a:cs typeface="Twentieth Century"/>
                  <a:sym typeface="Twentieth Century"/>
                </a:rPr>
                <a:t>ACTION 	         MAC Address	          DEVICE NAME  	        DEVICE TYPE	      	REGISTERED		         	STATUS</a:t>
              </a:r>
              <a:endParaRPr sz="700" b="1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252" name="Google Shape;252;p21"/>
          <p:cNvSpPr/>
          <p:nvPr/>
        </p:nvSpPr>
        <p:spPr>
          <a:xfrm>
            <a:off x="6767573" y="2914625"/>
            <a:ext cx="1476600" cy="329100"/>
          </a:xfrm>
          <a:prstGeom prst="rect">
            <a:avLst/>
          </a:prstGeom>
          <a:solidFill>
            <a:srgbClr val="9A2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ADD DEVICE</a:t>
            </a:r>
            <a:endParaRPr sz="7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3" name="Google Shape;253;p21"/>
          <p:cNvSpPr txBox="1"/>
          <p:nvPr/>
        </p:nvSpPr>
        <p:spPr>
          <a:xfrm>
            <a:off x="131700" y="2226138"/>
            <a:ext cx="21012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FAQ: 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4" name="Google Shape;254;p21"/>
          <p:cNvSpPr txBox="1"/>
          <p:nvPr/>
        </p:nvSpPr>
        <p:spPr>
          <a:xfrm>
            <a:off x="131700" y="2537075"/>
            <a:ext cx="2101200" cy="233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WHERE CAN I FIND MY DEVICE’S MAC ADDRESS?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Your device’s MAC address may be called a “physical” address and can be found in your device’s ABOUT/INFO on its settings page. </a:t>
            </a:r>
            <a:endParaRPr sz="7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WHY DO I NEED TO REGISTER MY DEVICE?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Wireless devices that cannot access the FSUSecure Wi-Fi network because they do not support WPA2-Enterprise authentication are permitted to connect to the insecure </a:t>
            </a:r>
            <a:r>
              <a:rPr lang="en" sz="700" b="1" i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FSUGuest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Wi-Fi network if you register the device’s wireless MAC address here. </a:t>
            </a:r>
            <a:endParaRPr sz="7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You must register your device to allow our firewall system to “open up” the network to your device. </a:t>
            </a:r>
            <a:endParaRPr sz="7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IS AN “OK” STATUS?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 “OK” status indicates that the device is still currently registered and allowed on our network systems.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</a:t>
            </a: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5" name="Google Shape;255;p21"/>
          <p:cNvSpPr txBox="1"/>
          <p:nvPr/>
        </p:nvSpPr>
        <p:spPr>
          <a:xfrm>
            <a:off x="316451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History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6" name="Google Shape;256;p21"/>
          <p:cNvSpPr txBox="1"/>
          <p:nvPr/>
        </p:nvSpPr>
        <p:spPr>
          <a:xfrm>
            <a:off x="8345988" y="11625"/>
            <a:ext cx="798000" cy="307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LOGOUT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7" name="Google Shape;257;p21"/>
          <p:cNvSpPr txBox="1"/>
          <p:nvPr/>
        </p:nvSpPr>
        <p:spPr>
          <a:xfrm>
            <a:off x="859425" y="834200"/>
            <a:ext cx="137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CAMREG/RESREG</a:t>
            </a:r>
            <a:endParaRPr sz="1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/>
          </a:p>
        </p:txBody>
      </p:sp>
      <p:sp>
        <p:nvSpPr>
          <p:cNvPr id="258" name="Google Shape;258;p21"/>
          <p:cNvSpPr txBox="1"/>
          <p:nvPr/>
        </p:nvSpPr>
        <p:spPr>
          <a:xfrm>
            <a:off x="2638173" y="1592023"/>
            <a:ext cx="587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             	       11:11:11:11:11:01 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           </a:t>
            </a: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MYMAC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	        COMPUTER (MACOS)                 October 19, 2077                 	   </a:t>
            </a:r>
            <a:r>
              <a:rPr lang="en" sz="700" b="1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OK</a:t>
            </a:r>
            <a:endParaRPr sz="700" b="1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9" name="Google Shape;259;p21"/>
          <p:cNvSpPr/>
          <p:nvPr/>
        </p:nvSpPr>
        <p:spPr>
          <a:xfrm>
            <a:off x="2703725" y="1662225"/>
            <a:ext cx="460800" cy="2223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b="1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REMOVE</a:t>
            </a:r>
            <a:endParaRPr sz="500" b="1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60" name="Google Shape;260;p21"/>
          <p:cNvSpPr txBox="1"/>
          <p:nvPr/>
        </p:nvSpPr>
        <p:spPr>
          <a:xfrm>
            <a:off x="2638173" y="1789973"/>
            <a:ext cx="587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             	       11:11:11:11:11:02 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           </a:t>
            </a: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PS4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	        PLAYSTATION SYSTEM                October 19, 2077                 	   </a:t>
            </a:r>
            <a:r>
              <a:rPr lang="en" sz="700" b="1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OK</a:t>
            </a:r>
            <a:endParaRPr sz="700" b="1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61" name="Google Shape;261;p21"/>
          <p:cNvSpPr/>
          <p:nvPr/>
        </p:nvSpPr>
        <p:spPr>
          <a:xfrm>
            <a:off x="2703725" y="1884525"/>
            <a:ext cx="460800" cy="2223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b="1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REMOVE</a:t>
            </a:r>
            <a:endParaRPr sz="500" b="1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2"/>
          <p:cNvSpPr/>
          <p:nvPr/>
        </p:nvSpPr>
        <p:spPr>
          <a:xfrm>
            <a:off x="0" y="834196"/>
            <a:ext cx="9144000" cy="321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2"/>
          <p:cNvSpPr/>
          <p:nvPr/>
        </p:nvSpPr>
        <p:spPr>
          <a:xfrm>
            <a:off x="0" y="319425"/>
            <a:ext cx="9144000" cy="4752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2"/>
          <p:cNvSpPr txBox="1"/>
          <p:nvPr/>
        </p:nvSpPr>
        <p:spPr>
          <a:xfrm>
            <a:off x="1016025" y="356925"/>
            <a:ext cx="27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FLORIDA STATE UNIVERSITY</a:t>
            </a:r>
            <a:endParaRPr>
              <a:solidFill>
                <a:srgbClr val="FFE599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69" name="Google Shape;26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0" y="138351"/>
            <a:ext cx="837351" cy="837351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2"/>
          <p:cNvSpPr txBox="1"/>
          <p:nvPr/>
        </p:nvSpPr>
        <p:spPr>
          <a:xfrm>
            <a:off x="131700" y="1284475"/>
            <a:ext cx="21012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OVERVIEW: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1" name="Google Shape;271;p22"/>
          <p:cNvSpPr txBox="1"/>
          <p:nvPr/>
        </p:nvSpPr>
        <p:spPr>
          <a:xfrm>
            <a:off x="8244175" y="862550"/>
            <a:ext cx="798000" cy="264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830">
                <a:latin typeface="Twentieth Century"/>
                <a:ea typeface="Twentieth Century"/>
                <a:cs typeface="Twentieth Century"/>
                <a:sym typeface="Twentieth Century"/>
              </a:rPr>
              <a:t>FSUID: </a:t>
            </a:r>
            <a:r>
              <a:rPr lang="en" sz="830" b="1">
                <a:latin typeface="Twentieth Century"/>
                <a:ea typeface="Twentieth Century"/>
                <a:cs typeface="Twentieth Century"/>
                <a:sym typeface="Twentieth Century"/>
              </a:rPr>
              <a:t>abc12</a:t>
            </a:r>
            <a:endParaRPr sz="83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2" name="Google Shape;272;p22"/>
          <p:cNvSpPr txBox="1"/>
          <p:nvPr/>
        </p:nvSpPr>
        <p:spPr>
          <a:xfrm>
            <a:off x="131700" y="1619475"/>
            <a:ext cx="2101200" cy="307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wentieth Century"/>
                <a:ea typeface="Twentieth Century"/>
                <a:cs typeface="Twentieth Century"/>
                <a:sym typeface="Twentieth Century"/>
              </a:rPr>
              <a:t>REGISTERED DEVICES:</a:t>
            </a:r>
            <a:endParaRPr sz="8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3" name="Google Shape;273;p22"/>
          <p:cNvSpPr txBox="1"/>
          <p:nvPr/>
        </p:nvSpPr>
        <p:spPr>
          <a:xfrm>
            <a:off x="5355300" y="358875"/>
            <a:ext cx="378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9CB9C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INFORMATION TECHNOLOGY SERVICES</a:t>
            </a:r>
            <a:endParaRPr>
              <a:solidFill>
                <a:srgbClr val="F9CB9C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4" name="Google Shape;274;p22"/>
          <p:cNvSpPr txBox="1"/>
          <p:nvPr/>
        </p:nvSpPr>
        <p:spPr>
          <a:xfrm>
            <a:off x="131700" y="1938258"/>
            <a:ext cx="2101200" cy="276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latin typeface="Twentieth Century"/>
                <a:ea typeface="Twentieth Century"/>
                <a:cs typeface="Twentieth Century"/>
                <a:sym typeface="Twentieth Century"/>
              </a:rPr>
              <a:t>5 TOTAL DEVICES ALLOWED</a:t>
            </a:r>
            <a:endParaRPr sz="6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5" name="Google Shape;275;p22"/>
          <p:cNvSpPr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solidFill>
            <a:srgbClr val="BF9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2"/>
          <p:cNvSpPr txBox="1"/>
          <p:nvPr/>
        </p:nvSpPr>
        <p:spPr>
          <a:xfrm>
            <a:off x="1691800" y="1669563"/>
            <a:ext cx="225600" cy="222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020" b="1">
                <a:latin typeface="Twentieth Century"/>
                <a:ea typeface="Twentieth Century"/>
                <a:cs typeface="Twentieth Century"/>
                <a:sym typeface="Twentieth Century"/>
              </a:rPr>
              <a:t>2</a:t>
            </a:r>
            <a:endParaRPr sz="102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77" name="Google Shape;277;p22"/>
          <p:cNvSpPr txBox="1"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My Devices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pSp>
        <p:nvGrpSpPr>
          <p:cNvPr id="278" name="Google Shape;278;p22"/>
          <p:cNvGrpSpPr/>
          <p:nvPr/>
        </p:nvGrpSpPr>
        <p:grpSpPr>
          <a:xfrm>
            <a:off x="2659237" y="1347950"/>
            <a:ext cx="5614500" cy="1530600"/>
            <a:chOff x="2378825" y="761350"/>
            <a:chExt cx="5614500" cy="1530600"/>
          </a:xfrm>
        </p:grpSpPr>
        <p:sp>
          <p:nvSpPr>
            <p:cNvPr id="279" name="Google Shape;279;p22"/>
            <p:cNvSpPr/>
            <p:nvPr/>
          </p:nvSpPr>
          <p:spPr>
            <a:xfrm>
              <a:off x="2378825" y="1053850"/>
              <a:ext cx="5556300" cy="1238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980000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80" name="Google Shape;280;p22"/>
            <p:cNvSpPr txBox="1"/>
            <p:nvPr/>
          </p:nvSpPr>
          <p:spPr>
            <a:xfrm>
              <a:off x="2378825" y="761350"/>
              <a:ext cx="56145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>
                  <a:latin typeface="Twentieth Century"/>
                  <a:ea typeface="Twentieth Century"/>
                  <a:cs typeface="Twentieth Century"/>
                  <a:sym typeface="Twentieth Century"/>
                </a:rPr>
                <a:t>ACTION 	         MAC Address	          DEVICE NAME  	        DEVICE TYPE	      	REGISTERED		         	STATUS</a:t>
              </a:r>
              <a:endParaRPr sz="700" b="1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281" name="Google Shape;281;p22"/>
          <p:cNvSpPr/>
          <p:nvPr/>
        </p:nvSpPr>
        <p:spPr>
          <a:xfrm>
            <a:off x="6767573" y="2914625"/>
            <a:ext cx="1476600" cy="329100"/>
          </a:xfrm>
          <a:prstGeom prst="rect">
            <a:avLst/>
          </a:prstGeom>
          <a:solidFill>
            <a:srgbClr val="9A2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ADD DEVICE</a:t>
            </a:r>
            <a:endParaRPr sz="7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82" name="Google Shape;282;p22"/>
          <p:cNvSpPr txBox="1"/>
          <p:nvPr/>
        </p:nvSpPr>
        <p:spPr>
          <a:xfrm>
            <a:off x="131700" y="2226138"/>
            <a:ext cx="21012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FAQ: 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83" name="Google Shape;283;p22"/>
          <p:cNvSpPr txBox="1"/>
          <p:nvPr/>
        </p:nvSpPr>
        <p:spPr>
          <a:xfrm>
            <a:off x="131700" y="2537075"/>
            <a:ext cx="2101200" cy="233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WHERE CAN I FIND MY DEVICE’S MAC ADDRESS?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Your device’s MAC address may be called a “physical” address and can be found in your device’s ABOUT/INFO on its settings page. </a:t>
            </a:r>
            <a:endParaRPr sz="7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WHY DO I NEED TO REGISTER MY DEVICE?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Wireless devices that cannot access the FSUSecure Wi-Fi network because they do not support WPA2-Enterprise authentication are permitted to connect to the insecure </a:t>
            </a:r>
            <a:r>
              <a:rPr lang="en" sz="700" b="1" i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FSUGuest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Wi-Fi network if you register the device’s wireless MAC address here. </a:t>
            </a:r>
            <a:endParaRPr sz="7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You must register your device to allow our firewall system to “open up” the network to your device. </a:t>
            </a:r>
            <a:endParaRPr sz="7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IS AN “OK” STATUS?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 “OK” status indicates that the device is still currently registered and allowed on our network systems.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</a:t>
            </a: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316451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History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85" name="Google Shape;285;p22"/>
          <p:cNvSpPr txBox="1"/>
          <p:nvPr/>
        </p:nvSpPr>
        <p:spPr>
          <a:xfrm>
            <a:off x="8345988" y="11625"/>
            <a:ext cx="798000" cy="307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LOGOUT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86" name="Google Shape;286;p22"/>
          <p:cNvSpPr txBox="1"/>
          <p:nvPr/>
        </p:nvSpPr>
        <p:spPr>
          <a:xfrm>
            <a:off x="859425" y="834200"/>
            <a:ext cx="137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CAMREG/RESREG</a:t>
            </a:r>
            <a:endParaRPr sz="1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/>
          </a:p>
        </p:txBody>
      </p:sp>
      <p:sp>
        <p:nvSpPr>
          <p:cNvPr id="287" name="Google Shape;287;p22"/>
          <p:cNvSpPr txBox="1"/>
          <p:nvPr/>
        </p:nvSpPr>
        <p:spPr>
          <a:xfrm>
            <a:off x="2638173" y="1592023"/>
            <a:ext cx="587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             	       11:11:11:11:11:01 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           </a:t>
            </a: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MYMAC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	        COMPUTER (MACOS)                 October 19, 2077                 	   </a:t>
            </a:r>
            <a:r>
              <a:rPr lang="en" sz="700" b="1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OK</a:t>
            </a:r>
            <a:endParaRPr sz="700" b="1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88" name="Google Shape;288;p22"/>
          <p:cNvSpPr/>
          <p:nvPr/>
        </p:nvSpPr>
        <p:spPr>
          <a:xfrm>
            <a:off x="2703725" y="1662225"/>
            <a:ext cx="460800" cy="2223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b="1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REMOVE</a:t>
            </a:r>
            <a:endParaRPr sz="500" b="1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89" name="Google Shape;289;p22"/>
          <p:cNvSpPr txBox="1"/>
          <p:nvPr/>
        </p:nvSpPr>
        <p:spPr>
          <a:xfrm>
            <a:off x="2638173" y="1789973"/>
            <a:ext cx="587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             	       11:11:11:11:11:02 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           </a:t>
            </a: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PS4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	        PLAYSTATION SYSTEM                October 19, 2077                 	   </a:t>
            </a:r>
            <a:r>
              <a:rPr lang="en" sz="700" b="1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OK</a:t>
            </a:r>
            <a:endParaRPr sz="700" b="1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0" name="Google Shape;290;p22"/>
          <p:cNvSpPr/>
          <p:nvPr/>
        </p:nvSpPr>
        <p:spPr>
          <a:xfrm>
            <a:off x="2717425" y="3537800"/>
            <a:ext cx="5556300" cy="3714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Are you sure you want to remove this device? This action cannot be undone. </a:t>
            </a:r>
            <a:endParaRPr sz="9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1" name="Google Shape;291;p22"/>
          <p:cNvSpPr/>
          <p:nvPr/>
        </p:nvSpPr>
        <p:spPr>
          <a:xfrm>
            <a:off x="7024825" y="3909350"/>
            <a:ext cx="1248900" cy="329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REMOVE DEVICE</a:t>
            </a:r>
            <a:endParaRPr sz="7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92" name="Google Shape;292;p22"/>
          <p:cNvSpPr/>
          <p:nvPr/>
        </p:nvSpPr>
        <p:spPr>
          <a:xfrm>
            <a:off x="6187524" y="3909350"/>
            <a:ext cx="837300" cy="329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CANCEL</a:t>
            </a:r>
            <a:endParaRPr sz="7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3"/>
          <p:cNvSpPr/>
          <p:nvPr/>
        </p:nvSpPr>
        <p:spPr>
          <a:xfrm>
            <a:off x="0" y="834196"/>
            <a:ext cx="9144000" cy="321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3"/>
          <p:cNvSpPr/>
          <p:nvPr/>
        </p:nvSpPr>
        <p:spPr>
          <a:xfrm>
            <a:off x="0" y="319425"/>
            <a:ext cx="9144000" cy="4752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3"/>
          <p:cNvSpPr txBox="1"/>
          <p:nvPr/>
        </p:nvSpPr>
        <p:spPr>
          <a:xfrm>
            <a:off x="1016025" y="356925"/>
            <a:ext cx="27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FLORIDA STATE UNIVERSITY</a:t>
            </a:r>
            <a:endParaRPr>
              <a:solidFill>
                <a:srgbClr val="FFE599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300" name="Google Shape;30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0" y="138351"/>
            <a:ext cx="837351" cy="837351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3"/>
          <p:cNvSpPr txBox="1"/>
          <p:nvPr/>
        </p:nvSpPr>
        <p:spPr>
          <a:xfrm>
            <a:off x="131700" y="1284475"/>
            <a:ext cx="21012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OVERVIEW: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02" name="Google Shape;302;p23"/>
          <p:cNvSpPr txBox="1"/>
          <p:nvPr/>
        </p:nvSpPr>
        <p:spPr>
          <a:xfrm>
            <a:off x="8244175" y="862550"/>
            <a:ext cx="798000" cy="264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830">
                <a:latin typeface="Twentieth Century"/>
                <a:ea typeface="Twentieth Century"/>
                <a:cs typeface="Twentieth Century"/>
                <a:sym typeface="Twentieth Century"/>
              </a:rPr>
              <a:t>FSUID: </a:t>
            </a:r>
            <a:r>
              <a:rPr lang="en" sz="830" b="1">
                <a:latin typeface="Twentieth Century"/>
                <a:ea typeface="Twentieth Century"/>
                <a:cs typeface="Twentieth Century"/>
                <a:sym typeface="Twentieth Century"/>
              </a:rPr>
              <a:t>abc12</a:t>
            </a:r>
            <a:endParaRPr sz="83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03" name="Google Shape;303;p23"/>
          <p:cNvSpPr txBox="1"/>
          <p:nvPr/>
        </p:nvSpPr>
        <p:spPr>
          <a:xfrm>
            <a:off x="131700" y="1619475"/>
            <a:ext cx="2101200" cy="307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wentieth Century"/>
                <a:ea typeface="Twentieth Century"/>
                <a:cs typeface="Twentieth Century"/>
                <a:sym typeface="Twentieth Century"/>
              </a:rPr>
              <a:t>REGISTERED DEVICES:</a:t>
            </a:r>
            <a:endParaRPr sz="8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04" name="Google Shape;304;p23"/>
          <p:cNvSpPr txBox="1"/>
          <p:nvPr/>
        </p:nvSpPr>
        <p:spPr>
          <a:xfrm>
            <a:off x="5355300" y="358875"/>
            <a:ext cx="378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9CB9C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INFORMATION TECHNOLOGY SERVICES</a:t>
            </a:r>
            <a:endParaRPr>
              <a:solidFill>
                <a:srgbClr val="F9CB9C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05" name="Google Shape;305;p23"/>
          <p:cNvSpPr txBox="1"/>
          <p:nvPr/>
        </p:nvSpPr>
        <p:spPr>
          <a:xfrm>
            <a:off x="131700" y="1938258"/>
            <a:ext cx="2101200" cy="276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latin typeface="Twentieth Century"/>
                <a:ea typeface="Twentieth Century"/>
                <a:cs typeface="Twentieth Century"/>
                <a:sym typeface="Twentieth Century"/>
              </a:rPr>
              <a:t>5 TOTAL DEVICES ALLOWED</a:t>
            </a:r>
            <a:endParaRPr sz="6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06" name="Google Shape;306;p23"/>
          <p:cNvSpPr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solidFill>
            <a:srgbClr val="BF9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3"/>
          <p:cNvSpPr txBox="1"/>
          <p:nvPr/>
        </p:nvSpPr>
        <p:spPr>
          <a:xfrm>
            <a:off x="1691800" y="1669563"/>
            <a:ext cx="225600" cy="222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020" b="1">
                <a:latin typeface="Twentieth Century"/>
                <a:ea typeface="Twentieth Century"/>
                <a:cs typeface="Twentieth Century"/>
                <a:sym typeface="Twentieth Century"/>
              </a:rPr>
              <a:t>1</a:t>
            </a:r>
            <a:endParaRPr sz="102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08" name="Google Shape;308;p23"/>
          <p:cNvSpPr txBox="1"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My Devices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pSp>
        <p:nvGrpSpPr>
          <p:cNvPr id="309" name="Google Shape;309;p23"/>
          <p:cNvGrpSpPr/>
          <p:nvPr/>
        </p:nvGrpSpPr>
        <p:grpSpPr>
          <a:xfrm>
            <a:off x="2659237" y="1347950"/>
            <a:ext cx="5614500" cy="1530600"/>
            <a:chOff x="2378825" y="761350"/>
            <a:chExt cx="5614500" cy="1530600"/>
          </a:xfrm>
        </p:grpSpPr>
        <p:sp>
          <p:nvSpPr>
            <p:cNvPr id="310" name="Google Shape;310;p23"/>
            <p:cNvSpPr/>
            <p:nvPr/>
          </p:nvSpPr>
          <p:spPr>
            <a:xfrm>
              <a:off x="2378825" y="1053850"/>
              <a:ext cx="5556300" cy="1238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980000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11" name="Google Shape;311;p23"/>
            <p:cNvSpPr txBox="1"/>
            <p:nvPr/>
          </p:nvSpPr>
          <p:spPr>
            <a:xfrm>
              <a:off x="2378825" y="761350"/>
              <a:ext cx="56145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>
                  <a:latin typeface="Twentieth Century"/>
                  <a:ea typeface="Twentieth Century"/>
                  <a:cs typeface="Twentieth Century"/>
                  <a:sym typeface="Twentieth Century"/>
                </a:rPr>
                <a:t>ACTION 	         MAC Address	          DEVICE NAME  	        DEVICE TYPE	      	REGISTERED		         	STATUS</a:t>
              </a:r>
              <a:endParaRPr sz="700" b="1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312" name="Google Shape;312;p23"/>
          <p:cNvSpPr/>
          <p:nvPr/>
        </p:nvSpPr>
        <p:spPr>
          <a:xfrm>
            <a:off x="6767573" y="2914625"/>
            <a:ext cx="1476600" cy="329100"/>
          </a:xfrm>
          <a:prstGeom prst="rect">
            <a:avLst/>
          </a:prstGeom>
          <a:solidFill>
            <a:srgbClr val="9A2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ADD DEVICE</a:t>
            </a:r>
            <a:endParaRPr sz="700" b="1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13" name="Google Shape;313;p23"/>
          <p:cNvSpPr txBox="1"/>
          <p:nvPr/>
        </p:nvSpPr>
        <p:spPr>
          <a:xfrm>
            <a:off x="131700" y="2226138"/>
            <a:ext cx="21012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Twentieth Century"/>
                <a:ea typeface="Twentieth Century"/>
                <a:cs typeface="Twentieth Century"/>
                <a:sym typeface="Twentieth Century"/>
              </a:rPr>
              <a:t>FAQ: </a:t>
            </a:r>
            <a:endParaRPr sz="10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14" name="Google Shape;314;p23"/>
          <p:cNvSpPr txBox="1"/>
          <p:nvPr/>
        </p:nvSpPr>
        <p:spPr>
          <a:xfrm>
            <a:off x="131700" y="2537075"/>
            <a:ext cx="2101200" cy="233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WHERE CAN I FIND MY DEVICE’S MAC ADDRESS?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Your device’s MAC address may be called a “physical” address and can be found in your device’s ABOUT/INFO on its settings page. </a:t>
            </a:r>
            <a:endParaRPr sz="7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WHY DO I NEED TO REGISTER MY DEVICE?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Wireless devices that cannot access the FSUSecure Wi-Fi network because they do not support WPA2-Enterprise authentication are permitted to connect to the insecure </a:t>
            </a:r>
            <a:r>
              <a:rPr lang="en" sz="700" b="1" i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FSUGuest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Wi-Fi network if you register the device’s wireless MAC address here. </a:t>
            </a:r>
            <a:endParaRPr sz="7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You must register your device to allow our firewall system to “open up” the network to your device. </a:t>
            </a:r>
            <a:endParaRPr sz="7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9A2A2A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 IS AN “OK” STATUS?</a:t>
            </a:r>
            <a:endParaRPr sz="700" b="1">
              <a:solidFill>
                <a:srgbClr val="9A2A2A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 “OK” status indicates that the device is still currently registered and allowed on our network systems.</a:t>
            </a:r>
            <a:r>
              <a:rPr lang="en" sz="7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</a:t>
            </a:r>
            <a:endParaRPr sz="700" b="1">
              <a:solidFill>
                <a:srgbClr val="CC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15" name="Google Shape;315;p23"/>
          <p:cNvSpPr txBox="1"/>
          <p:nvPr/>
        </p:nvSpPr>
        <p:spPr>
          <a:xfrm>
            <a:off x="316451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History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16" name="Google Shape;316;p23"/>
          <p:cNvSpPr txBox="1"/>
          <p:nvPr/>
        </p:nvSpPr>
        <p:spPr>
          <a:xfrm>
            <a:off x="8345988" y="11625"/>
            <a:ext cx="798000" cy="307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LOGOUT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17" name="Google Shape;317;p23"/>
          <p:cNvSpPr txBox="1"/>
          <p:nvPr/>
        </p:nvSpPr>
        <p:spPr>
          <a:xfrm>
            <a:off x="859425" y="834200"/>
            <a:ext cx="137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CAMREG/RESREG</a:t>
            </a:r>
            <a:endParaRPr sz="1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/>
          </a:p>
        </p:txBody>
      </p:sp>
      <p:sp>
        <p:nvSpPr>
          <p:cNvPr id="318" name="Google Shape;318;p23"/>
          <p:cNvSpPr/>
          <p:nvPr/>
        </p:nvSpPr>
        <p:spPr>
          <a:xfrm>
            <a:off x="2638175" y="1195375"/>
            <a:ext cx="5556300" cy="2649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Success! </a:t>
            </a:r>
            <a:r>
              <a:rPr lang="en" sz="11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Device successfully removed. </a:t>
            </a:r>
            <a:endParaRPr sz="11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19" name="Google Shape;319;p23"/>
          <p:cNvSpPr txBox="1"/>
          <p:nvPr/>
        </p:nvSpPr>
        <p:spPr>
          <a:xfrm>
            <a:off x="2638173" y="1592023"/>
            <a:ext cx="587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             	       11:11:11:11:11:01 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           </a:t>
            </a: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MYMAC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	        COMPUTER (MACOS)                 October 19, 2077                 	   </a:t>
            </a:r>
            <a:r>
              <a:rPr lang="en" sz="700" b="1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OK</a:t>
            </a:r>
            <a:endParaRPr sz="700" b="1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20" name="Google Shape;320;p23"/>
          <p:cNvSpPr/>
          <p:nvPr/>
        </p:nvSpPr>
        <p:spPr>
          <a:xfrm>
            <a:off x="2703725" y="1662225"/>
            <a:ext cx="460800" cy="2223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 b="1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REMOVE</a:t>
            </a:r>
            <a:endParaRPr sz="500" b="1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4"/>
          <p:cNvSpPr/>
          <p:nvPr/>
        </p:nvSpPr>
        <p:spPr>
          <a:xfrm>
            <a:off x="0" y="834196"/>
            <a:ext cx="9144000" cy="321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4"/>
          <p:cNvSpPr/>
          <p:nvPr/>
        </p:nvSpPr>
        <p:spPr>
          <a:xfrm>
            <a:off x="0" y="319425"/>
            <a:ext cx="9144000" cy="4752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4"/>
          <p:cNvSpPr txBox="1"/>
          <p:nvPr/>
        </p:nvSpPr>
        <p:spPr>
          <a:xfrm>
            <a:off x="1016025" y="356925"/>
            <a:ext cx="27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FLORIDA STATE UNIVERSITY</a:t>
            </a:r>
            <a:endParaRPr>
              <a:solidFill>
                <a:srgbClr val="FFE599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328" name="Google Shape;3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0" y="138351"/>
            <a:ext cx="837351" cy="837351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4"/>
          <p:cNvSpPr txBox="1"/>
          <p:nvPr/>
        </p:nvSpPr>
        <p:spPr>
          <a:xfrm>
            <a:off x="8244175" y="862550"/>
            <a:ext cx="798000" cy="264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830">
                <a:latin typeface="Twentieth Century"/>
                <a:ea typeface="Twentieth Century"/>
                <a:cs typeface="Twentieth Century"/>
                <a:sym typeface="Twentieth Century"/>
              </a:rPr>
              <a:t>FSUID: </a:t>
            </a:r>
            <a:r>
              <a:rPr lang="en" sz="830" b="1">
                <a:latin typeface="Twentieth Century"/>
                <a:ea typeface="Twentieth Century"/>
                <a:cs typeface="Twentieth Century"/>
                <a:sym typeface="Twentieth Century"/>
              </a:rPr>
              <a:t>abc12</a:t>
            </a:r>
            <a:endParaRPr sz="83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30" name="Google Shape;330;p24"/>
          <p:cNvSpPr txBox="1"/>
          <p:nvPr/>
        </p:nvSpPr>
        <p:spPr>
          <a:xfrm>
            <a:off x="5355300" y="358875"/>
            <a:ext cx="378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9CB9C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INFORMATION TECHNOLOGY SERVICES</a:t>
            </a:r>
            <a:endParaRPr>
              <a:solidFill>
                <a:srgbClr val="F9CB9C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31" name="Google Shape;331;p24"/>
          <p:cNvSpPr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4"/>
          <p:cNvSpPr txBox="1"/>
          <p:nvPr/>
        </p:nvSpPr>
        <p:spPr>
          <a:xfrm>
            <a:off x="2299663" y="841100"/>
            <a:ext cx="798000" cy="3078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My Devices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pSp>
        <p:nvGrpSpPr>
          <p:cNvPr id="333" name="Google Shape;333;p24"/>
          <p:cNvGrpSpPr/>
          <p:nvPr/>
        </p:nvGrpSpPr>
        <p:grpSpPr>
          <a:xfrm>
            <a:off x="1764762" y="1635475"/>
            <a:ext cx="5614500" cy="1530600"/>
            <a:chOff x="2378825" y="761350"/>
            <a:chExt cx="5614500" cy="1530600"/>
          </a:xfrm>
        </p:grpSpPr>
        <p:sp>
          <p:nvSpPr>
            <p:cNvPr id="334" name="Google Shape;334;p24"/>
            <p:cNvSpPr/>
            <p:nvPr/>
          </p:nvSpPr>
          <p:spPr>
            <a:xfrm>
              <a:off x="2378825" y="1053850"/>
              <a:ext cx="5556300" cy="1238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980000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335" name="Google Shape;335;p24"/>
            <p:cNvSpPr txBox="1"/>
            <p:nvPr/>
          </p:nvSpPr>
          <p:spPr>
            <a:xfrm>
              <a:off x="2378825" y="761350"/>
              <a:ext cx="56145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b="1">
                  <a:latin typeface="Twentieth Century"/>
                  <a:ea typeface="Twentieth Century"/>
                  <a:cs typeface="Twentieth Century"/>
                  <a:sym typeface="Twentieth Century"/>
                </a:rPr>
                <a:t>MAC Address	  DEVICE NAME  	        DEVICE TYPE	      	REGISTERED		         	STATUS</a:t>
              </a:r>
              <a:endParaRPr sz="700" b="1"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336" name="Google Shape;336;p24"/>
          <p:cNvSpPr txBox="1"/>
          <p:nvPr/>
        </p:nvSpPr>
        <p:spPr>
          <a:xfrm>
            <a:off x="3164513" y="841100"/>
            <a:ext cx="798000" cy="307800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History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37" name="Google Shape;337;p24"/>
          <p:cNvSpPr txBox="1"/>
          <p:nvPr/>
        </p:nvSpPr>
        <p:spPr>
          <a:xfrm>
            <a:off x="8345988" y="11625"/>
            <a:ext cx="798000" cy="307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latin typeface="Twentieth Century"/>
                <a:ea typeface="Twentieth Century"/>
                <a:cs typeface="Twentieth Century"/>
                <a:sym typeface="Twentieth Century"/>
              </a:rPr>
              <a:t>LOGOUT</a:t>
            </a:r>
            <a:endParaRPr sz="800" b="1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38" name="Google Shape;338;p24"/>
          <p:cNvSpPr txBox="1"/>
          <p:nvPr/>
        </p:nvSpPr>
        <p:spPr>
          <a:xfrm>
            <a:off x="859425" y="834200"/>
            <a:ext cx="137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CAMREG/RESREG</a:t>
            </a:r>
            <a:endParaRPr sz="1000" b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/>
          </a:p>
        </p:txBody>
      </p:sp>
      <p:sp>
        <p:nvSpPr>
          <p:cNvPr id="339" name="Google Shape;339;p24"/>
          <p:cNvSpPr txBox="1"/>
          <p:nvPr/>
        </p:nvSpPr>
        <p:spPr>
          <a:xfrm>
            <a:off x="1764748" y="1946473"/>
            <a:ext cx="587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11:11:11:11:11:01 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           </a:t>
            </a: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MYMAC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	        COMPUTER (MACOS)                 October 19, 2077                 	   </a:t>
            </a:r>
            <a:r>
              <a:rPr lang="en" sz="700" b="1">
                <a:solidFill>
                  <a:srgbClr val="38761D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OK</a:t>
            </a:r>
            <a:endParaRPr sz="700" b="1">
              <a:solidFill>
                <a:srgbClr val="38761D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40" name="Google Shape;340;p24"/>
          <p:cNvSpPr txBox="1"/>
          <p:nvPr/>
        </p:nvSpPr>
        <p:spPr>
          <a:xfrm>
            <a:off x="1764748" y="2134298"/>
            <a:ext cx="587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11:11:11:11:11:02 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            </a:t>
            </a:r>
            <a:r>
              <a:rPr lang="en" sz="700" b="1">
                <a:latin typeface="Twentieth Century"/>
                <a:ea typeface="Twentieth Century"/>
                <a:cs typeface="Twentieth Century"/>
                <a:sym typeface="Twentieth Century"/>
              </a:rPr>
              <a:t>PS4</a:t>
            </a:r>
            <a:r>
              <a:rPr lang="en" sz="700">
                <a:latin typeface="Twentieth Century"/>
                <a:ea typeface="Twentieth Century"/>
                <a:cs typeface="Twentieth Century"/>
                <a:sym typeface="Twentieth Century"/>
              </a:rPr>
              <a:t> 	        	PLAYSTATION GAMING SYSTEM         October 19, 2077                           	   </a:t>
            </a:r>
            <a:r>
              <a:rPr lang="en" sz="700" b="1">
                <a:solidFill>
                  <a:srgbClr val="FF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N/A</a:t>
            </a:r>
            <a:endParaRPr sz="700" b="1">
              <a:solidFill>
                <a:srgbClr val="FF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1786</Words>
  <Application>Microsoft Macintosh PowerPoint</Application>
  <PresentationFormat>On-screen Show (16:9)</PresentationFormat>
  <Paragraphs>246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Twentieth Century</vt:lpstr>
      <vt:lpstr>Arial</vt:lpstr>
      <vt:lpstr>Simple Light</vt:lpstr>
      <vt:lpstr>PowerPoint Presentation</vt:lpstr>
      <vt:lpstr>PowerPoint Presentation</vt:lpstr>
      <vt:lpstr>DESIGN #2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Gabin Park</cp:lastModifiedBy>
  <cp:revision>1</cp:revision>
  <dcterms:modified xsi:type="dcterms:W3CDTF">2021-11-11T20:07:46Z</dcterms:modified>
</cp:coreProperties>
</file>